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8" r:id="rId2"/>
    <p:sldId id="284" r:id="rId3"/>
    <p:sldId id="270" r:id="rId4"/>
    <p:sldId id="285" r:id="rId5"/>
    <p:sldId id="271" r:id="rId6"/>
    <p:sldId id="286" r:id="rId7"/>
    <p:sldId id="272" r:id="rId8"/>
    <p:sldId id="287" r:id="rId9"/>
    <p:sldId id="273" r:id="rId10"/>
    <p:sldId id="288" r:id="rId11"/>
    <p:sldId id="274" r:id="rId12"/>
    <p:sldId id="289" r:id="rId13"/>
    <p:sldId id="275" r:id="rId14"/>
    <p:sldId id="290" r:id="rId15"/>
    <p:sldId id="276" r:id="rId16"/>
    <p:sldId id="291" r:id="rId17"/>
    <p:sldId id="277" r:id="rId18"/>
    <p:sldId id="292" r:id="rId19"/>
    <p:sldId id="279" r:id="rId20"/>
    <p:sldId id="293" r:id="rId21"/>
    <p:sldId id="280" r:id="rId22"/>
    <p:sldId id="294" r:id="rId23"/>
    <p:sldId id="281" r:id="rId24"/>
    <p:sldId id="295" r:id="rId25"/>
    <p:sldId id="282" r:id="rId26"/>
    <p:sldId id="296" r:id="rId27"/>
    <p:sldId id="283" r:id="rId28"/>
    <p:sldId id="297" r:id="rId29"/>
    <p:sldId id="298" r:id="rId30"/>
    <p:sldId id="299" r:id="rId31"/>
    <p:sldId id="300" r:id="rId32"/>
    <p:sldId id="301" r:id="rId33"/>
    <p:sldId id="302" r:id="rId34"/>
    <p:sldId id="303" r:id="rId35"/>
    <p:sldId id="304"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33CC"/>
    <a:srgbClr val="008000"/>
    <a:srgbClr val="660066"/>
    <a:srgbClr val="5F5F5F"/>
    <a:srgbClr val="FF6600"/>
    <a:srgbClr val="FF9900"/>
    <a:srgbClr val="FFFF00"/>
    <a:srgbClr val="6699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p:cViewPr>
        <p:scale>
          <a:sx n="76" d="100"/>
          <a:sy n="76" d="100"/>
        </p:scale>
        <p:origin x="-36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9" y="2"/>
            <a:ext cx="2946400" cy="496332"/>
          </a:xfrm>
          <a:prstGeom prst="rect">
            <a:avLst/>
          </a:prstGeom>
        </p:spPr>
        <p:txBody>
          <a:bodyPr vert="horz" lIns="91440" tIns="45720" rIns="91440" bIns="45720" rtlCol="0"/>
          <a:lstStyle>
            <a:lvl1pPr algn="r">
              <a:defRPr sz="1200"/>
            </a:lvl1pPr>
          </a:lstStyle>
          <a:p>
            <a:fld id="{BAF81DF5-4888-4944-825B-F1EFA3E30395}" type="datetimeFigureOut">
              <a:rPr lang="en-GB" smtClean="0"/>
              <a:t>23/02/2014</a:t>
            </a:fld>
            <a:endParaRPr lang="en-GB"/>
          </a:p>
        </p:txBody>
      </p:sp>
      <p:sp>
        <p:nvSpPr>
          <p:cNvPr id="4" name="Footer Placeholder 3"/>
          <p:cNvSpPr>
            <a:spLocks noGrp="1"/>
          </p:cNvSpPr>
          <p:nvPr>
            <p:ph type="ftr" sz="quarter" idx="2"/>
          </p:nvPr>
        </p:nvSpPr>
        <p:spPr>
          <a:xfrm>
            <a:off x="0" y="9428711"/>
            <a:ext cx="2946400"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8711"/>
            <a:ext cx="2946400" cy="496332"/>
          </a:xfrm>
          <a:prstGeom prst="rect">
            <a:avLst/>
          </a:prstGeom>
        </p:spPr>
        <p:txBody>
          <a:bodyPr vert="horz" lIns="91440" tIns="45720" rIns="91440" bIns="45720" rtlCol="0" anchor="b"/>
          <a:lstStyle>
            <a:lvl1pPr algn="r">
              <a:defRPr sz="1200"/>
            </a:lvl1pPr>
          </a:lstStyle>
          <a:p>
            <a:fld id="{6E09FC03-53D3-4D22-B881-1662714D3784}" type="slidenum">
              <a:rPr lang="en-GB" smtClean="0"/>
              <a:t>‹#›</a:t>
            </a:fld>
            <a:endParaRPr lang="en-GB"/>
          </a:p>
        </p:txBody>
      </p:sp>
    </p:spTree>
    <p:extLst>
      <p:ext uri="{BB962C8B-B14F-4D97-AF65-F5344CB8AC3E}">
        <p14:creationId xmlns:p14="http://schemas.microsoft.com/office/powerpoint/2010/main" val="2407543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9" y="1"/>
            <a:ext cx="2946400" cy="496889"/>
          </a:xfrm>
          <a:prstGeom prst="rect">
            <a:avLst/>
          </a:prstGeom>
        </p:spPr>
        <p:txBody>
          <a:bodyPr vert="horz" lIns="91440" tIns="45720" rIns="91440" bIns="45720" rtlCol="0"/>
          <a:lstStyle>
            <a:lvl1pPr algn="r">
              <a:defRPr sz="1200"/>
            </a:lvl1pPr>
          </a:lstStyle>
          <a:p>
            <a:fld id="{C99FA5A3-0FF1-4133-ABB4-F6816C5E1392}" type="datetimeFigureOut">
              <a:rPr lang="en-GB" smtClean="0"/>
              <a:t>23/02/2014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14876"/>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lIns="91440" tIns="45720" rIns="91440" bIns="45720" rtlCol="0" anchor="b"/>
          <a:lstStyle>
            <a:lvl1pPr algn="r">
              <a:defRPr sz="1200"/>
            </a:lvl1pPr>
          </a:lstStyle>
          <a:p>
            <a:fld id="{ECBE4DF7-464A-4027-9A16-8865459BB85E}" type="slidenum">
              <a:rPr lang="en-GB" smtClean="0"/>
              <a:t>‹#›</a:t>
            </a:fld>
            <a:endParaRPr lang="en-GB"/>
          </a:p>
        </p:txBody>
      </p:sp>
    </p:spTree>
    <p:extLst>
      <p:ext uri="{BB962C8B-B14F-4D97-AF65-F5344CB8AC3E}">
        <p14:creationId xmlns:p14="http://schemas.microsoft.com/office/powerpoint/2010/main" val="165772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1</a:t>
            </a:fld>
            <a:endParaRPr lang="en-GB"/>
          </a:p>
        </p:txBody>
      </p:sp>
    </p:spTree>
    <p:extLst>
      <p:ext uri="{BB962C8B-B14F-4D97-AF65-F5344CB8AC3E}">
        <p14:creationId xmlns:p14="http://schemas.microsoft.com/office/powerpoint/2010/main" val="1180001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10</a:t>
            </a:fld>
            <a:endParaRPr lang="en-GB"/>
          </a:p>
        </p:txBody>
      </p:sp>
    </p:spTree>
    <p:extLst>
      <p:ext uri="{BB962C8B-B14F-4D97-AF65-F5344CB8AC3E}">
        <p14:creationId xmlns:p14="http://schemas.microsoft.com/office/powerpoint/2010/main" val="418464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11</a:t>
            </a:fld>
            <a:endParaRPr lang="en-GB"/>
          </a:p>
        </p:txBody>
      </p:sp>
    </p:spTree>
    <p:extLst>
      <p:ext uri="{BB962C8B-B14F-4D97-AF65-F5344CB8AC3E}">
        <p14:creationId xmlns:p14="http://schemas.microsoft.com/office/powerpoint/2010/main" val="259772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12</a:t>
            </a:fld>
            <a:endParaRPr lang="en-GB"/>
          </a:p>
        </p:txBody>
      </p:sp>
    </p:spTree>
    <p:extLst>
      <p:ext uri="{BB962C8B-B14F-4D97-AF65-F5344CB8AC3E}">
        <p14:creationId xmlns:p14="http://schemas.microsoft.com/office/powerpoint/2010/main" val="229656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13</a:t>
            </a:fld>
            <a:endParaRPr lang="en-GB"/>
          </a:p>
        </p:txBody>
      </p:sp>
    </p:spTree>
    <p:extLst>
      <p:ext uri="{BB962C8B-B14F-4D97-AF65-F5344CB8AC3E}">
        <p14:creationId xmlns:p14="http://schemas.microsoft.com/office/powerpoint/2010/main" val="200908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14</a:t>
            </a:fld>
            <a:endParaRPr lang="en-GB"/>
          </a:p>
        </p:txBody>
      </p:sp>
    </p:spTree>
    <p:extLst>
      <p:ext uri="{BB962C8B-B14F-4D97-AF65-F5344CB8AC3E}">
        <p14:creationId xmlns:p14="http://schemas.microsoft.com/office/powerpoint/2010/main" val="226938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15</a:t>
            </a:fld>
            <a:endParaRPr lang="en-GB"/>
          </a:p>
        </p:txBody>
      </p:sp>
    </p:spTree>
    <p:extLst>
      <p:ext uri="{BB962C8B-B14F-4D97-AF65-F5344CB8AC3E}">
        <p14:creationId xmlns:p14="http://schemas.microsoft.com/office/powerpoint/2010/main" val="2001834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16</a:t>
            </a:fld>
            <a:endParaRPr lang="en-GB"/>
          </a:p>
        </p:txBody>
      </p:sp>
    </p:spTree>
    <p:extLst>
      <p:ext uri="{BB962C8B-B14F-4D97-AF65-F5344CB8AC3E}">
        <p14:creationId xmlns:p14="http://schemas.microsoft.com/office/powerpoint/2010/main" val="358709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17</a:t>
            </a:fld>
            <a:endParaRPr lang="en-GB"/>
          </a:p>
        </p:txBody>
      </p:sp>
    </p:spTree>
    <p:extLst>
      <p:ext uri="{BB962C8B-B14F-4D97-AF65-F5344CB8AC3E}">
        <p14:creationId xmlns:p14="http://schemas.microsoft.com/office/powerpoint/2010/main" val="1166940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18</a:t>
            </a:fld>
            <a:endParaRPr lang="en-GB"/>
          </a:p>
        </p:txBody>
      </p:sp>
    </p:spTree>
    <p:extLst>
      <p:ext uri="{BB962C8B-B14F-4D97-AF65-F5344CB8AC3E}">
        <p14:creationId xmlns:p14="http://schemas.microsoft.com/office/powerpoint/2010/main" val="1916533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19</a:t>
            </a:fld>
            <a:endParaRPr lang="en-GB"/>
          </a:p>
        </p:txBody>
      </p:sp>
    </p:spTree>
    <p:extLst>
      <p:ext uri="{BB962C8B-B14F-4D97-AF65-F5344CB8AC3E}">
        <p14:creationId xmlns:p14="http://schemas.microsoft.com/office/powerpoint/2010/main" val="110453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2</a:t>
            </a:fld>
            <a:endParaRPr lang="en-GB"/>
          </a:p>
        </p:txBody>
      </p:sp>
    </p:spTree>
    <p:extLst>
      <p:ext uri="{BB962C8B-B14F-4D97-AF65-F5344CB8AC3E}">
        <p14:creationId xmlns:p14="http://schemas.microsoft.com/office/powerpoint/2010/main" val="3941625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20</a:t>
            </a:fld>
            <a:endParaRPr lang="en-GB"/>
          </a:p>
        </p:txBody>
      </p:sp>
    </p:spTree>
    <p:extLst>
      <p:ext uri="{BB962C8B-B14F-4D97-AF65-F5344CB8AC3E}">
        <p14:creationId xmlns:p14="http://schemas.microsoft.com/office/powerpoint/2010/main" val="3534361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21</a:t>
            </a:fld>
            <a:endParaRPr lang="en-GB"/>
          </a:p>
        </p:txBody>
      </p:sp>
    </p:spTree>
    <p:extLst>
      <p:ext uri="{BB962C8B-B14F-4D97-AF65-F5344CB8AC3E}">
        <p14:creationId xmlns:p14="http://schemas.microsoft.com/office/powerpoint/2010/main" val="180375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22</a:t>
            </a:fld>
            <a:endParaRPr lang="en-GB"/>
          </a:p>
        </p:txBody>
      </p:sp>
    </p:spTree>
    <p:extLst>
      <p:ext uri="{BB962C8B-B14F-4D97-AF65-F5344CB8AC3E}">
        <p14:creationId xmlns:p14="http://schemas.microsoft.com/office/powerpoint/2010/main" val="2409663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23</a:t>
            </a:fld>
            <a:endParaRPr lang="en-GB"/>
          </a:p>
        </p:txBody>
      </p:sp>
    </p:spTree>
    <p:extLst>
      <p:ext uri="{BB962C8B-B14F-4D97-AF65-F5344CB8AC3E}">
        <p14:creationId xmlns:p14="http://schemas.microsoft.com/office/powerpoint/2010/main" val="1190394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24</a:t>
            </a:fld>
            <a:endParaRPr lang="en-GB"/>
          </a:p>
        </p:txBody>
      </p:sp>
    </p:spTree>
    <p:extLst>
      <p:ext uri="{BB962C8B-B14F-4D97-AF65-F5344CB8AC3E}">
        <p14:creationId xmlns:p14="http://schemas.microsoft.com/office/powerpoint/2010/main" val="3036194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25</a:t>
            </a:fld>
            <a:endParaRPr lang="en-GB"/>
          </a:p>
        </p:txBody>
      </p:sp>
    </p:spTree>
    <p:extLst>
      <p:ext uri="{BB962C8B-B14F-4D97-AF65-F5344CB8AC3E}">
        <p14:creationId xmlns:p14="http://schemas.microsoft.com/office/powerpoint/2010/main" val="1197534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26</a:t>
            </a:fld>
            <a:endParaRPr lang="en-GB"/>
          </a:p>
        </p:txBody>
      </p:sp>
    </p:spTree>
    <p:extLst>
      <p:ext uri="{BB962C8B-B14F-4D97-AF65-F5344CB8AC3E}">
        <p14:creationId xmlns:p14="http://schemas.microsoft.com/office/powerpoint/2010/main" val="1507926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27</a:t>
            </a:fld>
            <a:endParaRPr lang="en-GB"/>
          </a:p>
        </p:txBody>
      </p:sp>
    </p:spTree>
    <p:extLst>
      <p:ext uri="{BB962C8B-B14F-4D97-AF65-F5344CB8AC3E}">
        <p14:creationId xmlns:p14="http://schemas.microsoft.com/office/powerpoint/2010/main" val="952021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28</a:t>
            </a:fld>
            <a:endParaRPr lang="en-GB"/>
          </a:p>
        </p:txBody>
      </p:sp>
    </p:spTree>
    <p:extLst>
      <p:ext uri="{BB962C8B-B14F-4D97-AF65-F5344CB8AC3E}">
        <p14:creationId xmlns:p14="http://schemas.microsoft.com/office/powerpoint/2010/main" val="3564308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29</a:t>
            </a:fld>
            <a:endParaRPr lang="en-GB"/>
          </a:p>
        </p:txBody>
      </p:sp>
    </p:spTree>
    <p:extLst>
      <p:ext uri="{BB962C8B-B14F-4D97-AF65-F5344CB8AC3E}">
        <p14:creationId xmlns:p14="http://schemas.microsoft.com/office/powerpoint/2010/main" val="3874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3</a:t>
            </a:fld>
            <a:endParaRPr lang="en-GB"/>
          </a:p>
        </p:txBody>
      </p:sp>
    </p:spTree>
    <p:extLst>
      <p:ext uri="{BB962C8B-B14F-4D97-AF65-F5344CB8AC3E}">
        <p14:creationId xmlns:p14="http://schemas.microsoft.com/office/powerpoint/2010/main" val="2179098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30</a:t>
            </a:fld>
            <a:endParaRPr lang="en-GB"/>
          </a:p>
        </p:txBody>
      </p:sp>
    </p:spTree>
    <p:extLst>
      <p:ext uri="{BB962C8B-B14F-4D97-AF65-F5344CB8AC3E}">
        <p14:creationId xmlns:p14="http://schemas.microsoft.com/office/powerpoint/2010/main" val="3191827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31</a:t>
            </a:fld>
            <a:endParaRPr lang="en-GB"/>
          </a:p>
        </p:txBody>
      </p:sp>
    </p:spTree>
    <p:extLst>
      <p:ext uri="{BB962C8B-B14F-4D97-AF65-F5344CB8AC3E}">
        <p14:creationId xmlns:p14="http://schemas.microsoft.com/office/powerpoint/2010/main" val="2288333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32</a:t>
            </a:fld>
            <a:endParaRPr lang="en-GB"/>
          </a:p>
        </p:txBody>
      </p:sp>
    </p:spTree>
    <p:extLst>
      <p:ext uri="{BB962C8B-B14F-4D97-AF65-F5344CB8AC3E}">
        <p14:creationId xmlns:p14="http://schemas.microsoft.com/office/powerpoint/2010/main" val="3686155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33</a:t>
            </a:fld>
            <a:endParaRPr lang="en-GB"/>
          </a:p>
        </p:txBody>
      </p:sp>
    </p:spTree>
    <p:extLst>
      <p:ext uri="{BB962C8B-B14F-4D97-AF65-F5344CB8AC3E}">
        <p14:creationId xmlns:p14="http://schemas.microsoft.com/office/powerpoint/2010/main" val="1479537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34</a:t>
            </a:fld>
            <a:endParaRPr lang="en-GB"/>
          </a:p>
        </p:txBody>
      </p:sp>
    </p:spTree>
    <p:extLst>
      <p:ext uri="{BB962C8B-B14F-4D97-AF65-F5344CB8AC3E}">
        <p14:creationId xmlns:p14="http://schemas.microsoft.com/office/powerpoint/2010/main" val="4154103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35</a:t>
            </a:fld>
            <a:endParaRPr lang="en-GB"/>
          </a:p>
        </p:txBody>
      </p:sp>
    </p:spTree>
    <p:extLst>
      <p:ext uri="{BB962C8B-B14F-4D97-AF65-F5344CB8AC3E}">
        <p14:creationId xmlns:p14="http://schemas.microsoft.com/office/powerpoint/2010/main" val="142087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4</a:t>
            </a:fld>
            <a:endParaRPr lang="en-GB"/>
          </a:p>
        </p:txBody>
      </p:sp>
    </p:spTree>
    <p:extLst>
      <p:ext uri="{BB962C8B-B14F-4D97-AF65-F5344CB8AC3E}">
        <p14:creationId xmlns:p14="http://schemas.microsoft.com/office/powerpoint/2010/main" val="42962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5</a:t>
            </a:fld>
            <a:endParaRPr lang="en-GB"/>
          </a:p>
        </p:txBody>
      </p:sp>
    </p:spTree>
    <p:extLst>
      <p:ext uri="{BB962C8B-B14F-4D97-AF65-F5344CB8AC3E}">
        <p14:creationId xmlns:p14="http://schemas.microsoft.com/office/powerpoint/2010/main" val="329593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6</a:t>
            </a:fld>
            <a:endParaRPr lang="en-GB"/>
          </a:p>
        </p:txBody>
      </p:sp>
    </p:spTree>
    <p:extLst>
      <p:ext uri="{BB962C8B-B14F-4D97-AF65-F5344CB8AC3E}">
        <p14:creationId xmlns:p14="http://schemas.microsoft.com/office/powerpoint/2010/main" val="397705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7</a:t>
            </a:fld>
            <a:endParaRPr lang="en-GB"/>
          </a:p>
        </p:txBody>
      </p:sp>
    </p:spTree>
    <p:extLst>
      <p:ext uri="{BB962C8B-B14F-4D97-AF65-F5344CB8AC3E}">
        <p14:creationId xmlns:p14="http://schemas.microsoft.com/office/powerpoint/2010/main" val="198075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E4DF7-464A-4027-9A16-8865459BB85E}" type="slidenum">
              <a:rPr lang="en-GB" smtClean="0"/>
              <a:t>8</a:t>
            </a:fld>
            <a:endParaRPr lang="en-GB"/>
          </a:p>
        </p:txBody>
      </p:sp>
    </p:spTree>
    <p:extLst>
      <p:ext uri="{BB962C8B-B14F-4D97-AF65-F5344CB8AC3E}">
        <p14:creationId xmlns:p14="http://schemas.microsoft.com/office/powerpoint/2010/main" val="31587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BE4DF7-464A-4027-9A16-8865459BB85E}" type="slidenum">
              <a:rPr lang="en-GB" smtClean="0"/>
              <a:t>9</a:t>
            </a:fld>
            <a:endParaRPr lang="en-GB"/>
          </a:p>
        </p:txBody>
      </p:sp>
    </p:spTree>
    <p:extLst>
      <p:ext uri="{BB962C8B-B14F-4D97-AF65-F5344CB8AC3E}">
        <p14:creationId xmlns:p14="http://schemas.microsoft.com/office/powerpoint/2010/main" val="302874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BC13D8-D4D0-4016-B24A-0D113413C83F}" type="datetimeFigureOut">
              <a:rPr lang="en-GB" smtClean="0"/>
              <a:t>23/02/2014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9197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BC13D8-D4D0-4016-B24A-0D113413C83F}" type="datetimeFigureOut">
              <a:rPr lang="en-GB" smtClean="0"/>
              <a:t>23/02/2014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51516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BC13D8-D4D0-4016-B24A-0D113413C83F}" type="datetimeFigureOut">
              <a:rPr lang="en-GB" smtClean="0"/>
              <a:t>23/02/2014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210541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BC13D8-D4D0-4016-B24A-0D113413C83F}" type="datetimeFigureOut">
              <a:rPr lang="en-GB" smtClean="0"/>
              <a:t>23/02/2014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74737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C13D8-D4D0-4016-B24A-0D113413C83F}" type="datetimeFigureOut">
              <a:rPr lang="en-GB" smtClean="0"/>
              <a:t>23/02/2014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279435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BC13D8-D4D0-4016-B24A-0D113413C83F}" type="datetimeFigureOut">
              <a:rPr lang="en-GB" smtClean="0"/>
              <a:t>23/02/2014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228862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BC13D8-D4D0-4016-B24A-0D113413C83F}" type="datetimeFigureOut">
              <a:rPr lang="en-GB" smtClean="0"/>
              <a:t>23/02/2014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358333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BC13D8-D4D0-4016-B24A-0D113413C83F}" type="datetimeFigureOut">
              <a:rPr lang="en-GB" smtClean="0"/>
              <a:t>23/02/2014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61924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C13D8-D4D0-4016-B24A-0D113413C83F}" type="datetimeFigureOut">
              <a:rPr lang="en-GB" smtClean="0"/>
              <a:t>23/02/2014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215221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C13D8-D4D0-4016-B24A-0D113413C83F}" type="datetimeFigureOut">
              <a:rPr lang="en-GB" smtClean="0"/>
              <a:t>23/02/2014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83600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C13D8-D4D0-4016-B24A-0D113413C83F}" type="datetimeFigureOut">
              <a:rPr lang="en-GB" smtClean="0"/>
              <a:t>23/02/2014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F7785F-A3DC-4936-AA8E-639C944E5CAA}" type="slidenum">
              <a:rPr lang="en-GB" smtClean="0"/>
              <a:t>‹#›</a:t>
            </a:fld>
            <a:endParaRPr lang="en-GB"/>
          </a:p>
        </p:txBody>
      </p:sp>
    </p:spTree>
    <p:extLst>
      <p:ext uri="{BB962C8B-B14F-4D97-AF65-F5344CB8AC3E}">
        <p14:creationId xmlns:p14="http://schemas.microsoft.com/office/powerpoint/2010/main" val="145260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C13D8-D4D0-4016-B24A-0D113413C83F}" type="datetimeFigureOut">
              <a:rPr lang="en-GB" smtClean="0"/>
              <a:t>23/02/2014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7785F-A3DC-4936-AA8E-639C944E5CAA}" type="slidenum">
              <a:rPr lang="en-GB" smtClean="0"/>
              <a:t>‹#›</a:t>
            </a:fld>
            <a:endParaRPr lang="en-GB"/>
          </a:p>
        </p:txBody>
      </p:sp>
    </p:spTree>
    <p:extLst>
      <p:ext uri="{BB962C8B-B14F-4D97-AF65-F5344CB8AC3E}">
        <p14:creationId xmlns:p14="http://schemas.microsoft.com/office/powerpoint/2010/main" val="1204947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23.png"/><Relationship Id="rId7" Type="http://schemas.openxmlformats.org/officeDocument/2006/relationships/image" Target="../media/image24.png"/><Relationship Id="rId12" Type="http://schemas.microsoft.com/office/2007/relationships/hdphoto" Target="../media/hdphoto24.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6.png"/><Relationship Id="rId5" Type="http://schemas.openxmlformats.org/officeDocument/2006/relationships/image" Target="../media/image2.jpeg"/><Relationship Id="rId10" Type="http://schemas.microsoft.com/office/2007/relationships/hdphoto" Target="../media/hdphoto23.wdp"/><Relationship Id="rId4" Type="http://schemas.microsoft.com/office/2007/relationships/hdphoto" Target="../media/hdphoto21.wdp"/><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microsoft.com/office/2007/relationships/hdphoto" Target="../media/hdphoto25.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6.wdp"/><Relationship Id="rId5" Type="http://schemas.openxmlformats.org/officeDocument/2006/relationships/image" Target="../media/image34.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microsoft.com/office/2007/relationships/hdphoto" Target="../media/hdphoto28.wdp"/><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jpeg"/><Relationship Id="rId4" Type="http://schemas.microsoft.com/office/2007/relationships/hdphoto" Target="../media/hdphoto27.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microsoft.com/office/2007/relationships/hdphoto" Target="../media/hdphoto30.wdp"/><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14.png"/><Relationship Id="rId10" Type="http://schemas.microsoft.com/office/2007/relationships/hdphoto" Target="../media/hdphoto1.wdp"/><Relationship Id="rId4" Type="http://schemas.microsoft.com/office/2007/relationships/hdphoto" Target="../media/hdphoto29.wdp"/><Relationship Id="rId9"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jpeg"/><Relationship Id="rId4" Type="http://schemas.microsoft.com/office/2007/relationships/hdphoto" Target="../media/hdphoto19.wdp"/></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13.png"/><Relationship Id="rId18" Type="http://schemas.microsoft.com/office/2007/relationships/hdphoto" Target="../media/hdphoto13.wdp"/><Relationship Id="rId3" Type="http://schemas.openxmlformats.org/officeDocument/2006/relationships/image" Target="../media/image2.jpeg"/><Relationship Id="rId7" Type="http://schemas.openxmlformats.org/officeDocument/2006/relationships/image" Target="../media/image10.png"/><Relationship Id="rId12" Type="http://schemas.microsoft.com/office/2007/relationships/hdphoto" Target="../media/hdphoto10.wdp"/><Relationship Id="rId17" Type="http://schemas.openxmlformats.org/officeDocument/2006/relationships/image" Target="../media/image15.png"/><Relationship Id="rId2" Type="http://schemas.openxmlformats.org/officeDocument/2006/relationships/notesSlide" Target="../notesSlides/notesSlide5.xml"/><Relationship Id="rId16" Type="http://schemas.microsoft.com/office/2007/relationships/hdphoto" Target="../media/hdphoto12.wdp"/><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microsoft.com/office/2007/relationships/hdphoto" Target="../media/hdphoto9.wdp"/><Relationship Id="rId4" Type="http://schemas.microsoft.com/office/2007/relationships/hdphoto" Target="../media/hdphoto1.wdp"/><Relationship Id="rId9" Type="http://schemas.openxmlformats.org/officeDocument/2006/relationships/image" Target="../media/image11.png"/><Relationship Id="rId14" Type="http://schemas.microsoft.com/office/2007/relationships/hdphoto" Target="../media/hdphoto11.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6.png"/><Relationship Id="rId7" Type="http://schemas.openxmlformats.org/officeDocument/2006/relationships/image" Target="../media/image17.png"/><Relationship Id="rId12" Type="http://schemas.microsoft.com/office/2007/relationships/hdphoto" Target="../media/hdphoto17.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9.jpeg"/><Relationship Id="rId5" Type="http://schemas.openxmlformats.org/officeDocument/2006/relationships/image" Target="../media/image2.jpeg"/><Relationship Id="rId10" Type="http://schemas.microsoft.com/office/2007/relationships/hdphoto" Target="../media/hdphoto16.wdp"/><Relationship Id="rId4" Type="http://schemas.microsoft.com/office/2007/relationships/hdphoto" Target="../media/hdphoto14.wdp"/><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jpeg"/><Relationship Id="rId10" Type="http://schemas.microsoft.com/office/2007/relationships/hdphoto" Target="../media/hdphoto20.wdp"/><Relationship Id="rId4" Type="http://schemas.microsoft.com/office/2007/relationships/hdphoto" Target="../media/hdphoto18.wdp"/><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24622"/>
            <a:ext cx="1296144" cy="954107"/>
          </a:xfrm>
          <a:prstGeom prst="rect">
            <a:avLst/>
          </a:prstGeom>
          <a:noFill/>
        </p:spPr>
        <p:txBody>
          <a:bodyPr wrap="square" rtlCol="0">
            <a:spAutoFit/>
          </a:bodyPr>
          <a:lstStyle/>
          <a:p>
            <a:r>
              <a:rPr lang="en-GB" sz="1400" dirty="0" smtClean="0">
                <a:latin typeface="Comic Sans MS" pitchFamily="66" charset="0"/>
              </a:rPr>
              <a:t>Mass number</a:t>
            </a:r>
          </a:p>
          <a:p>
            <a:r>
              <a:rPr lang="en-GB" sz="1400" dirty="0" smtClean="0">
                <a:latin typeface="Comic Sans MS" pitchFamily="66" charset="0"/>
              </a:rPr>
              <a:t>Number of protons and neutrons</a:t>
            </a:r>
            <a:endParaRPr lang="en-GB" sz="1400" dirty="0">
              <a:latin typeface="Comic Sans MS" pitchFamily="66" charset="0"/>
            </a:endParaRPr>
          </a:p>
        </p:txBody>
      </p:sp>
      <p:sp>
        <p:nvSpPr>
          <p:cNvPr id="6" name="TextBox 5"/>
          <p:cNvSpPr txBox="1"/>
          <p:nvPr/>
        </p:nvSpPr>
        <p:spPr>
          <a:xfrm>
            <a:off x="179511" y="2634815"/>
            <a:ext cx="1584177" cy="738664"/>
          </a:xfrm>
          <a:prstGeom prst="rect">
            <a:avLst/>
          </a:prstGeom>
          <a:noFill/>
        </p:spPr>
        <p:txBody>
          <a:bodyPr wrap="square" rtlCol="0">
            <a:spAutoFit/>
          </a:bodyPr>
          <a:lstStyle/>
          <a:p>
            <a:r>
              <a:rPr lang="en-GB" sz="1400" dirty="0" smtClean="0">
                <a:latin typeface="Comic Sans MS" pitchFamily="66" charset="0"/>
              </a:rPr>
              <a:t>Atomic number</a:t>
            </a:r>
          </a:p>
          <a:p>
            <a:r>
              <a:rPr lang="en-GB" sz="1400" dirty="0" smtClean="0">
                <a:latin typeface="Comic Sans MS" pitchFamily="66" charset="0"/>
              </a:rPr>
              <a:t>Number of protons</a:t>
            </a:r>
            <a:endParaRPr lang="en-GB" sz="1400" dirty="0">
              <a:latin typeface="Comic Sans MS" pitchFamily="66" charset="0"/>
            </a:endParaRPr>
          </a:p>
        </p:txBody>
      </p:sp>
      <p:cxnSp>
        <p:nvCxnSpPr>
          <p:cNvPr id="9" name="Straight Arrow Connector 8"/>
          <p:cNvCxnSpPr/>
          <p:nvPr/>
        </p:nvCxnSpPr>
        <p:spPr>
          <a:xfrm>
            <a:off x="1415045" y="1673219"/>
            <a:ext cx="504056" cy="2549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346920" y="2717735"/>
            <a:ext cx="504056" cy="3448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386027178"/>
              </p:ext>
            </p:extLst>
          </p:nvPr>
        </p:nvGraphicFramePr>
        <p:xfrm>
          <a:off x="3203848" y="1568886"/>
          <a:ext cx="5544616" cy="1219200"/>
        </p:xfrm>
        <a:graphic>
          <a:graphicData uri="http://schemas.openxmlformats.org/drawingml/2006/table">
            <a:tbl>
              <a:tblPr firstRow="1" bandRow="1">
                <a:tableStyleId>{5C22544A-7EE6-4342-B048-85BDC9FD1C3A}</a:tableStyleId>
              </a:tblPr>
              <a:tblGrid>
                <a:gridCol w="1364829"/>
                <a:gridCol w="1407479"/>
                <a:gridCol w="1386154"/>
                <a:gridCol w="1386154"/>
              </a:tblGrid>
              <a:tr h="269288">
                <a:tc>
                  <a:txBody>
                    <a:bodyPr/>
                    <a:lstStyle/>
                    <a:p>
                      <a:endParaRPr lang="en-GB" sz="1400" dirty="0">
                        <a:latin typeface="Segoe Pri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GB" sz="1400" dirty="0" smtClean="0">
                          <a:solidFill>
                            <a:schemeClr val="bg1"/>
                          </a:solidFill>
                          <a:latin typeface="Segoe Print" pitchFamily="2" charset="0"/>
                        </a:rPr>
                        <a:t>Proton</a:t>
                      </a:r>
                      <a:endParaRPr lang="en-GB" sz="1400" dirty="0">
                        <a:solidFill>
                          <a:schemeClr val="bg1"/>
                        </a:solidFill>
                        <a:latin typeface="Segoe Pri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GB" sz="1400" dirty="0" smtClean="0">
                          <a:solidFill>
                            <a:schemeClr val="bg1"/>
                          </a:solidFill>
                          <a:latin typeface="Segoe Print" pitchFamily="2" charset="0"/>
                        </a:rPr>
                        <a:t>Neutron</a:t>
                      </a:r>
                      <a:endParaRPr lang="en-GB" sz="1400" dirty="0">
                        <a:solidFill>
                          <a:schemeClr val="bg1"/>
                        </a:solidFill>
                        <a:latin typeface="Segoe Pri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GB" sz="1400" dirty="0" smtClean="0">
                          <a:solidFill>
                            <a:schemeClr val="bg1"/>
                          </a:solidFill>
                          <a:latin typeface="Segoe Print" pitchFamily="2" charset="0"/>
                        </a:rPr>
                        <a:t>Electron</a:t>
                      </a:r>
                      <a:endParaRPr lang="en-GB" sz="1400" dirty="0">
                        <a:solidFill>
                          <a:schemeClr val="bg1"/>
                        </a:solidFill>
                        <a:latin typeface="Segoe Print"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269288">
                <a:tc>
                  <a:txBody>
                    <a:bodyPr/>
                    <a:lstStyle/>
                    <a:p>
                      <a:r>
                        <a:rPr lang="en-GB" sz="1400" dirty="0" smtClean="0">
                          <a:latin typeface="Comic Sans MS" pitchFamily="66" charset="0"/>
                        </a:rPr>
                        <a:t>Relative mass</a:t>
                      </a:r>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solidFill>
                            <a:schemeClr val="tx1"/>
                          </a:solidFill>
                          <a:latin typeface="Comic Sans MS" pitchFamily="66" charset="0"/>
                        </a:rPr>
                        <a:t>1</a:t>
                      </a:r>
                      <a:endParaRPr lang="en-GB" sz="14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solidFill>
                            <a:schemeClr val="tx1"/>
                          </a:solidFill>
                          <a:latin typeface="Comic Sans MS" pitchFamily="66" charset="0"/>
                        </a:rPr>
                        <a:t>1</a:t>
                      </a:r>
                      <a:endParaRPr lang="en-GB" sz="14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solidFill>
                            <a:schemeClr val="tx1"/>
                          </a:solidFill>
                          <a:latin typeface="Comic Sans MS" pitchFamily="66" charset="0"/>
                        </a:rPr>
                        <a:t>negligible</a:t>
                      </a:r>
                      <a:endParaRPr lang="en-GB" sz="14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288">
                <a:tc>
                  <a:txBody>
                    <a:bodyPr/>
                    <a:lstStyle/>
                    <a:p>
                      <a:r>
                        <a:rPr lang="en-GB" sz="1400" dirty="0" smtClean="0">
                          <a:latin typeface="Comic Sans MS" pitchFamily="66" charset="0"/>
                        </a:rPr>
                        <a:t>Charge</a:t>
                      </a:r>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   </a:t>
                      </a:r>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0  </a:t>
                      </a:r>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a:t>
                      </a:r>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288">
                <a:tc>
                  <a:txBody>
                    <a:bodyPr/>
                    <a:lstStyle/>
                    <a:p>
                      <a:r>
                        <a:rPr lang="en-GB" sz="1400" dirty="0" smtClean="0">
                          <a:latin typeface="Comic Sans MS" pitchFamily="66" charset="0"/>
                        </a:rPr>
                        <a:t>location</a:t>
                      </a:r>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nucleus</a:t>
                      </a:r>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nucleus</a:t>
                      </a:r>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shells</a:t>
                      </a:r>
                      <a:endParaRPr lang="en-GB" sz="14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3" name="TextBox 12"/>
          <p:cNvSpPr txBox="1"/>
          <p:nvPr/>
        </p:nvSpPr>
        <p:spPr>
          <a:xfrm>
            <a:off x="539552" y="3744902"/>
            <a:ext cx="3096344" cy="2708434"/>
          </a:xfrm>
          <a:prstGeom prst="rect">
            <a:avLst/>
          </a:prstGeom>
          <a:noFill/>
          <a:ln w="12700">
            <a:solidFill>
              <a:schemeClr val="tx1"/>
            </a:solidFill>
          </a:ln>
        </p:spPr>
        <p:txBody>
          <a:bodyPr wrap="square" rtlCol="0">
            <a:spAutoFit/>
          </a:bodyPr>
          <a:lstStyle/>
          <a:p>
            <a:r>
              <a:rPr lang="en-GB" sz="1600" dirty="0">
                <a:latin typeface="Comic Sans MS" pitchFamily="66" charset="0"/>
              </a:rPr>
              <a:t>Atoms of the same element can have different</a:t>
            </a:r>
          </a:p>
          <a:p>
            <a:r>
              <a:rPr lang="en-GB" sz="1600" dirty="0">
                <a:latin typeface="Comic Sans MS" pitchFamily="66" charset="0"/>
              </a:rPr>
              <a:t>numbers of </a:t>
            </a:r>
            <a:r>
              <a:rPr lang="en-GB" sz="1600" dirty="0" smtClean="0">
                <a:latin typeface="Comic Sans MS" pitchFamily="66" charset="0"/>
              </a:rPr>
              <a:t>neutrons - </a:t>
            </a:r>
            <a:r>
              <a:rPr lang="en-GB" sz="1600" dirty="0">
                <a:latin typeface="Comic Sans MS" pitchFamily="66" charset="0"/>
              </a:rPr>
              <a:t>these atoms are called</a:t>
            </a:r>
          </a:p>
          <a:p>
            <a:r>
              <a:rPr lang="en-GB" sz="1600" b="1" u="sng" dirty="0">
                <a:latin typeface="Comic Sans MS" pitchFamily="66" charset="0"/>
              </a:rPr>
              <a:t>isotopes</a:t>
            </a:r>
            <a:r>
              <a:rPr lang="en-GB" sz="1600" dirty="0">
                <a:latin typeface="Comic Sans MS" pitchFamily="66" charset="0"/>
              </a:rPr>
              <a:t> of that element</a:t>
            </a:r>
            <a:r>
              <a:rPr lang="en-GB" sz="1600" dirty="0" smtClean="0">
                <a:latin typeface="Comic Sans MS" pitchFamily="66" charset="0"/>
              </a:rPr>
              <a:t>.</a:t>
            </a:r>
          </a:p>
          <a:p>
            <a:endParaRPr lang="en-GB" dirty="0">
              <a:latin typeface="Comic Sans MS" pitchFamily="66" charset="0"/>
            </a:endParaRPr>
          </a:p>
          <a:p>
            <a:endParaRPr lang="en-GB" dirty="0" smtClean="0">
              <a:latin typeface="Comic Sans MS" pitchFamily="66" charset="0"/>
            </a:endParaRPr>
          </a:p>
          <a:p>
            <a:endParaRPr lang="en-GB" dirty="0" smtClean="0">
              <a:latin typeface="Comic Sans MS" pitchFamily="66" charset="0"/>
            </a:endParaRPr>
          </a:p>
          <a:p>
            <a:r>
              <a:rPr lang="en-GB" b="1" u="sng" dirty="0" smtClean="0">
                <a:latin typeface="Comic Sans MS" pitchFamily="66" charset="0"/>
              </a:rPr>
              <a:t>Same atomic number</a:t>
            </a:r>
          </a:p>
          <a:p>
            <a:r>
              <a:rPr lang="en-GB" b="1" u="sng" dirty="0" smtClean="0">
                <a:latin typeface="Comic Sans MS" pitchFamily="66" charset="0"/>
              </a:rPr>
              <a:t>Different mass number</a:t>
            </a:r>
            <a:endParaRPr lang="en-GB" b="1" u="sng" dirty="0">
              <a:latin typeface="Comic Sans MS" pitchFamily="66" charset="0"/>
            </a:endParaRPr>
          </a:p>
        </p:txBody>
      </p:sp>
      <p:pic>
        <p:nvPicPr>
          <p:cNvPr id="14"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985167" y="5113054"/>
            <a:ext cx="1786633" cy="58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176464" y="3004147"/>
            <a:ext cx="4572000" cy="954107"/>
          </a:xfrm>
          <a:prstGeom prst="rect">
            <a:avLst/>
          </a:prstGeom>
          <a:noFill/>
          <a:ln w="12700">
            <a:solidFill>
              <a:schemeClr val="tx1"/>
            </a:solidFill>
          </a:ln>
        </p:spPr>
        <p:txBody>
          <a:bodyPr wrap="square">
            <a:spAutoFit/>
          </a:bodyPr>
          <a:lstStyle/>
          <a:p>
            <a:r>
              <a:rPr lang="en-GB" sz="1400" dirty="0">
                <a:latin typeface="Comic Sans MS" pitchFamily="66" charset="0"/>
              </a:rPr>
              <a:t>The </a:t>
            </a:r>
            <a:r>
              <a:rPr lang="en-GB" sz="1400" b="1" u="sng" dirty="0">
                <a:latin typeface="Comic Sans MS" pitchFamily="66" charset="0"/>
              </a:rPr>
              <a:t>relative atomic mass</a:t>
            </a:r>
            <a:r>
              <a:rPr lang="en-GB" sz="1400" dirty="0">
                <a:latin typeface="Comic Sans MS" pitchFamily="66" charset="0"/>
              </a:rPr>
              <a:t> of an element (</a:t>
            </a:r>
            <a:r>
              <a:rPr lang="en-GB" sz="1400" i="1" dirty="0" err="1" smtClean="0">
                <a:latin typeface="Comic Sans MS" pitchFamily="66" charset="0"/>
              </a:rPr>
              <a:t>A</a:t>
            </a:r>
            <a:r>
              <a:rPr lang="en-GB" sz="1400" dirty="0" err="1" smtClean="0">
                <a:latin typeface="Comic Sans MS" pitchFamily="66" charset="0"/>
              </a:rPr>
              <a:t>r</a:t>
            </a:r>
            <a:r>
              <a:rPr lang="en-GB" sz="1400" dirty="0" smtClean="0">
                <a:latin typeface="Comic Sans MS" pitchFamily="66" charset="0"/>
              </a:rPr>
              <a:t>) compares </a:t>
            </a:r>
            <a:r>
              <a:rPr lang="en-GB" sz="1400" dirty="0">
                <a:latin typeface="Comic Sans MS" pitchFamily="66" charset="0"/>
              </a:rPr>
              <a:t>the mass of atoms of the </a:t>
            </a:r>
            <a:r>
              <a:rPr lang="en-GB" sz="1400" dirty="0" smtClean="0">
                <a:latin typeface="Comic Sans MS" pitchFamily="66" charset="0"/>
              </a:rPr>
              <a:t>element with </a:t>
            </a:r>
            <a:r>
              <a:rPr lang="en-GB" sz="1400" dirty="0">
                <a:latin typeface="Comic Sans MS" pitchFamily="66" charset="0"/>
              </a:rPr>
              <a:t>the 12C isotope. It is an average value </a:t>
            </a:r>
            <a:r>
              <a:rPr lang="en-GB" sz="1400" dirty="0" smtClean="0">
                <a:latin typeface="Comic Sans MS" pitchFamily="66" charset="0"/>
              </a:rPr>
              <a:t>for the </a:t>
            </a:r>
            <a:r>
              <a:rPr lang="en-GB" sz="1400" dirty="0">
                <a:latin typeface="Comic Sans MS" pitchFamily="66" charset="0"/>
              </a:rPr>
              <a:t>isotopes of the element</a:t>
            </a:r>
            <a:r>
              <a:rPr lang="en-GB" sz="1400" dirty="0" smtClean="0">
                <a:latin typeface="Comic Sans MS" pitchFamily="66" charset="0"/>
              </a:rPr>
              <a:t>. </a:t>
            </a:r>
            <a:endParaRPr lang="en-GB" sz="1400" dirty="0">
              <a:latin typeface="Comic Sans MS" pitchFamily="66" charset="0"/>
            </a:endParaRPr>
          </a:p>
        </p:txBody>
      </p:sp>
      <p:sp>
        <p:nvSpPr>
          <p:cNvPr id="16" name="Rectangle 15"/>
          <p:cNvSpPr/>
          <p:nvPr/>
        </p:nvSpPr>
        <p:spPr>
          <a:xfrm>
            <a:off x="4176464" y="4087519"/>
            <a:ext cx="4572000" cy="1169551"/>
          </a:xfrm>
          <a:prstGeom prst="rect">
            <a:avLst/>
          </a:prstGeom>
          <a:ln w="12700">
            <a:solidFill>
              <a:schemeClr val="tx1"/>
            </a:solidFill>
          </a:ln>
        </p:spPr>
        <p:txBody>
          <a:bodyPr>
            <a:spAutoFit/>
          </a:bodyPr>
          <a:lstStyle/>
          <a:p>
            <a:r>
              <a:rPr lang="en-GB" sz="1400" dirty="0">
                <a:latin typeface="Comic Sans MS" pitchFamily="66" charset="0"/>
              </a:rPr>
              <a:t>The </a:t>
            </a:r>
            <a:r>
              <a:rPr lang="en-GB" sz="1400" b="1" u="sng" dirty="0">
                <a:latin typeface="Comic Sans MS" pitchFamily="66" charset="0"/>
              </a:rPr>
              <a:t>relative formula mass</a:t>
            </a:r>
            <a:r>
              <a:rPr lang="en-GB" sz="1400" dirty="0">
                <a:latin typeface="Comic Sans MS" pitchFamily="66" charset="0"/>
              </a:rPr>
              <a:t> (Mr) of a compound </a:t>
            </a:r>
            <a:r>
              <a:rPr lang="en-GB" sz="1400" dirty="0" smtClean="0">
                <a:latin typeface="Comic Sans MS" pitchFamily="66" charset="0"/>
              </a:rPr>
              <a:t>is the </a:t>
            </a:r>
            <a:r>
              <a:rPr lang="en-GB" sz="1400" dirty="0">
                <a:latin typeface="Comic Sans MS" pitchFamily="66" charset="0"/>
              </a:rPr>
              <a:t>sum of the relative atomic masses of </a:t>
            </a:r>
            <a:r>
              <a:rPr lang="en-GB" sz="1400" dirty="0" smtClean="0">
                <a:latin typeface="Comic Sans MS" pitchFamily="66" charset="0"/>
              </a:rPr>
              <a:t>the atoms </a:t>
            </a:r>
            <a:r>
              <a:rPr lang="en-GB" sz="1400" dirty="0">
                <a:latin typeface="Comic Sans MS" pitchFamily="66" charset="0"/>
              </a:rPr>
              <a:t>in the numbers shown in the formula.</a:t>
            </a:r>
          </a:p>
          <a:p>
            <a:r>
              <a:rPr lang="en-GB" sz="1400" dirty="0" smtClean="0">
                <a:latin typeface="Comic Sans MS" pitchFamily="66" charset="0"/>
              </a:rPr>
              <a:t>The </a:t>
            </a:r>
            <a:r>
              <a:rPr lang="en-GB" sz="1400" dirty="0">
                <a:latin typeface="Comic Sans MS" pitchFamily="66" charset="0"/>
              </a:rPr>
              <a:t>relative formula mass of a substance, in </a:t>
            </a:r>
            <a:r>
              <a:rPr lang="en-GB" sz="1400" dirty="0" smtClean="0">
                <a:latin typeface="Comic Sans MS" pitchFamily="66" charset="0"/>
              </a:rPr>
              <a:t>grams, is </a:t>
            </a:r>
            <a:r>
              <a:rPr lang="en-GB" sz="1400" dirty="0">
                <a:latin typeface="Comic Sans MS" pitchFamily="66" charset="0"/>
              </a:rPr>
              <a:t>known as </a:t>
            </a:r>
            <a:r>
              <a:rPr lang="en-GB" sz="1400" u="sng" dirty="0">
                <a:latin typeface="Comic Sans MS" pitchFamily="66" charset="0"/>
              </a:rPr>
              <a:t>one mole of that substance</a:t>
            </a:r>
          </a:p>
        </p:txBody>
      </p:sp>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54075"/>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Atomic Structure</a:t>
            </a:r>
            <a:endParaRPr lang="en-GB" sz="5000" b="1" u="sng" dirty="0">
              <a:latin typeface="Segoe Print" pitchFamily="2" charset="0"/>
            </a:endParaRPr>
          </a:p>
        </p:txBody>
      </p:sp>
      <p:sp>
        <p:nvSpPr>
          <p:cNvPr id="8" name="TextBox 7"/>
          <p:cNvSpPr txBox="1"/>
          <p:nvPr/>
        </p:nvSpPr>
        <p:spPr>
          <a:xfrm>
            <a:off x="2090800" y="2009027"/>
            <a:ext cx="638316" cy="646331"/>
          </a:xfrm>
          <a:prstGeom prst="rect">
            <a:avLst/>
          </a:prstGeom>
          <a:noFill/>
        </p:spPr>
        <p:txBody>
          <a:bodyPr wrap="none" rtlCol="0">
            <a:spAutoFit/>
          </a:bodyPr>
          <a:lstStyle/>
          <a:p>
            <a:r>
              <a:rPr lang="en-GB" sz="3600" dirty="0" err="1" smtClean="0">
                <a:latin typeface="Segoe Print" pitchFamily="2" charset="0"/>
              </a:rPr>
              <a:t>Cl</a:t>
            </a:r>
            <a:endParaRPr lang="en-GB" sz="3600" dirty="0">
              <a:latin typeface="Segoe Print" pitchFamily="2" charset="0"/>
            </a:endParaRPr>
          </a:p>
        </p:txBody>
      </p:sp>
      <p:sp>
        <p:nvSpPr>
          <p:cNvPr id="21" name="TextBox 20"/>
          <p:cNvSpPr txBox="1"/>
          <p:nvPr/>
        </p:nvSpPr>
        <p:spPr>
          <a:xfrm>
            <a:off x="1763688" y="1928152"/>
            <a:ext cx="486030" cy="338554"/>
          </a:xfrm>
          <a:prstGeom prst="rect">
            <a:avLst/>
          </a:prstGeom>
          <a:noFill/>
        </p:spPr>
        <p:txBody>
          <a:bodyPr wrap="none" rtlCol="0">
            <a:spAutoFit/>
          </a:bodyPr>
          <a:lstStyle/>
          <a:p>
            <a:r>
              <a:rPr lang="en-GB" sz="1600" dirty="0" smtClean="0">
                <a:latin typeface="Segoe Print" pitchFamily="2" charset="0"/>
              </a:rPr>
              <a:t>35</a:t>
            </a:r>
            <a:endParaRPr lang="en-GB" sz="1600" dirty="0">
              <a:latin typeface="Segoe Print" pitchFamily="2" charset="0"/>
            </a:endParaRPr>
          </a:p>
        </p:txBody>
      </p:sp>
      <p:sp>
        <p:nvSpPr>
          <p:cNvPr id="22" name="TextBox 21"/>
          <p:cNvSpPr txBox="1"/>
          <p:nvPr/>
        </p:nvSpPr>
        <p:spPr>
          <a:xfrm>
            <a:off x="1763688" y="2390535"/>
            <a:ext cx="486030" cy="338554"/>
          </a:xfrm>
          <a:prstGeom prst="rect">
            <a:avLst/>
          </a:prstGeom>
          <a:noFill/>
        </p:spPr>
        <p:txBody>
          <a:bodyPr wrap="none" rtlCol="0">
            <a:spAutoFit/>
          </a:bodyPr>
          <a:lstStyle/>
          <a:p>
            <a:r>
              <a:rPr lang="en-GB" sz="1600" dirty="0" smtClean="0">
                <a:latin typeface="Segoe Print" pitchFamily="2" charset="0"/>
              </a:rPr>
              <a:t>17</a:t>
            </a:r>
            <a:endParaRPr lang="en-GB" sz="1600" dirty="0">
              <a:latin typeface="Segoe Print" pitchFamily="2" charset="0"/>
            </a:endParaRPr>
          </a:p>
        </p:txBody>
      </p:sp>
      <p:pic>
        <p:nvPicPr>
          <p:cNvPr id="1028" name="Picture 4"/>
          <p:cNvPicPr>
            <a:picLocks noChangeAspect="1" noChangeArrowheads="1"/>
          </p:cNvPicPr>
          <p:nvPr/>
        </p:nvPicPr>
        <p:blipFill>
          <a:blip r:embed="rId6">
            <a:biLevel thresh="75000"/>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76464" y="5432034"/>
            <a:ext cx="4572000" cy="102130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6555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Metallic bonding</a:t>
            </a:r>
          </a:p>
        </p:txBody>
      </p:sp>
      <p:sp>
        <p:nvSpPr>
          <p:cNvPr id="43" name="Content Placeholder 2"/>
          <p:cNvSpPr>
            <a:spLocks noGrp="1"/>
          </p:cNvSpPr>
          <p:nvPr>
            <p:ph idx="1"/>
          </p:nvPr>
        </p:nvSpPr>
        <p:spPr>
          <a:xfrm>
            <a:off x="286206" y="1212777"/>
            <a:ext cx="8820472" cy="5239781"/>
          </a:xfrm>
        </p:spPr>
        <p:txBody>
          <a:bodyPr>
            <a:normAutofit lnSpcReduction="10000"/>
          </a:bodyPr>
          <a:lstStyle/>
          <a:p>
            <a:pPr marL="514350" indent="-514350">
              <a:buFont typeface="+mj-lt"/>
              <a:buAutoNum type="arabicPeriod"/>
            </a:pPr>
            <a:r>
              <a:rPr lang="en-GB" sz="2400" dirty="0" smtClean="0">
                <a:latin typeface="Comic Sans MS" pitchFamily="66" charset="0"/>
              </a:rPr>
              <a:t>What type of bonding do metals have?</a:t>
            </a:r>
          </a:p>
          <a:p>
            <a:pPr marL="514350" indent="-514350">
              <a:buFont typeface="+mj-lt"/>
              <a:buAutoNum type="arabicPeriod"/>
            </a:pPr>
            <a:r>
              <a:rPr lang="en-GB" sz="2400" dirty="0" smtClean="0">
                <a:latin typeface="Comic Sans MS" pitchFamily="66" charset="0"/>
              </a:rPr>
              <a:t>Draw a diagram to show the arrangement of atoms in a metal.</a:t>
            </a:r>
          </a:p>
          <a:p>
            <a:pPr marL="514350" indent="-514350">
              <a:buFont typeface="+mj-lt"/>
              <a:buAutoNum type="arabicPeriod"/>
            </a:pPr>
            <a:r>
              <a:rPr lang="en-GB" sz="2400" dirty="0" smtClean="0">
                <a:latin typeface="Comic Sans MS" pitchFamily="66" charset="0"/>
              </a:rPr>
              <a:t>Do metals have a regular or irregular structure?</a:t>
            </a:r>
          </a:p>
          <a:p>
            <a:pPr marL="514350" indent="-514350">
              <a:buFont typeface="+mj-lt"/>
              <a:buAutoNum type="arabicPeriod"/>
            </a:pPr>
            <a:r>
              <a:rPr lang="en-GB" sz="2400" dirty="0" smtClean="0">
                <a:latin typeface="Comic Sans MS" pitchFamily="66" charset="0"/>
              </a:rPr>
              <a:t>What is the main purpose of alloying metals?</a:t>
            </a:r>
          </a:p>
          <a:p>
            <a:pPr marL="514350" indent="-514350">
              <a:buFont typeface="+mj-lt"/>
              <a:buAutoNum type="arabicPeriod"/>
            </a:pPr>
            <a:r>
              <a:rPr lang="en-GB" sz="2400" dirty="0" smtClean="0">
                <a:latin typeface="Comic Sans MS" pitchFamily="66" charset="0"/>
              </a:rPr>
              <a:t>What are alloys called that can return to their original shape?</a:t>
            </a:r>
            <a:endParaRPr lang="en-GB" sz="2400" dirty="0">
              <a:latin typeface="Comic Sans MS" pitchFamily="66" charset="0"/>
            </a:endParaRPr>
          </a:p>
          <a:p>
            <a:pPr marL="514350" indent="-514350">
              <a:buFont typeface="+mj-lt"/>
              <a:buAutoNum type="arabicPeriod"/>
            </a:pPr>
            <a:r>
              <a:rPr lang="en-GB" sz="2400" dirty="0" smtClean="0">
                <a:latin typeface="Comic Sans MS" pitchFamily="66" charset="0"/>
              </a:rPr>
              <a:t>How can we return them to their original shape?</a:t>
            </a:r>
          </a:p>
          <a:p>
            <a:pPr marL="514350" indent="-514350">
              <a:buFont typeface="+mj-lt"/>
              <a:buAutoNum type="arabicPeriod"/>
            </a:pPr>
            <a:r>
              <a:rPr lang="en-GB" sz="2400" dirty="0" smtClean="0">
                <a:latin typeface="Comic Sans MS" pitchFamily="66" charset="0"/>
              </a:rPr>
              <a:t>What happens to valence (outer) electrons in a metal?</a:t>
            </a:r>
          </a:p>
          <a:p>
            <a:pPr marL="514350" indent="-514350">
              <a:buFont typeface="+mj-lt"/>
              <a:buAutoNum type="arabicPeriod"/>
            </a:pPr>
            <a:r>
              <a:rPr lang="en-GB" sz="2400" dirty="0" smtClean="0">
                <a:latin typeface="Comic Sans MS" pitchFamily="66" charset="0"/>
              </a:rPr>
              <a:t>What forces of attraction hold metal atoms together?</a:t>
            </a:r>
          </a:p>
          <a:p>
            <a:pPr marL="514350" indent="-514350">
              <a:buFont typeface="+mj-lt"/>
              <a:buAutoNum type="arabicPeriod"/>
            </a:pPr>
            <a:r>
              <a:rPr lang="en-GB" sz="2400" dirty="0" smtClean="0">
                <a:latin typeface="Comic Sans MS" pitchFamily="66" charset="0"/>
              </a:rPr>
              <a:t>Why can metals conduct electricity?</a:t>
            </a:r>
          </a:p>
          <a:p>
            <a:pPr marL="514350" indent="-514350">
              <a:buFont typeface="+mj-lt"/>
              <a:buAutoNum type="arabicPeriod"/>
            </a:pPr>
            <a:r>
              <a:rPr lang="en-GB" sz="2400" dirty="0" smtClean="0">
                <a:latin typeface="Comic Sans MS" pitchFamily="66" charset="0"/>
              </a:rPr>
              <a:t>Draw a diagram to show the bonding present in solid sodium.</a:t>
            </a:r>
            <a:endParaRPr lang="en-GB" sz="2400" dirty="0">
              <a:latin typeface="Comic Sans MS" pitchFamily="66" charset="0"/>
            </a:endParaRPr>
          </a:p>
          <a:p>
            <a:pPr marL="400050" lvl="1" indent="0">
              <a:buNone/>
            </a:pPr>
            <a:endParaRPr lang="en-GB" sz="2400" dirty="0" smtClean="0">
              <a:latin typeface="Comic Sans MS" pitchFamily="66" charset="0"/>
            </a:endParaRPr>
          </a:p>
        </p:txBody>
      </p:sp>
    </p:spTree>
    <p:extLst>
      <p:ext uri="{BB962C8B-B14F-4D97-AF65-F5344CB8AC3E}">
        <p14:creationId xmlns:p14="http://schemas.microsoft.com/office/powerpoint/2010/main" val="143398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3528" y="5373216"/>
            <a:ext cx="1296144"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Polymers and </a:t>
            </a:r>
            <a:r>
              <a:rPr lang="en-GB" sz="5000" b="1" u="sng" dirty="0" err="1" smtClean="0">
                <a:latin typeface="Segoe Print" pitchFamily="2" charset="0"/>
              </a:rPr>
              <a:t>Nanoscience</a:t>
            </a:r>
            <a:endParaRPr lang="en-GB" sz="5000" b="1" u="sng" dirty="0">
              <a:latin typeface="Segoe Print" pitchFamily="2" charset="0"/>
            </a:endParaRPr>
          </a:p>
        </p:txBody>
      </p:sp>
      <p:sp>
        <p:nvSpPr>
          <p:cNvPr id="29" name="Rectangle 28"/>
          <p:cNvSpPr/>
          <p:nvPr/>
        </p:nvSpPr>
        <p:spPr>
          <a:xfrm>
            <a:off x="4716016" y="1308402"/>
            <a:ext cx="4248472" cy="738664"/>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The melting point of a </a:t>
            </a:r>
            <a:r>
              <a:rPr lang="en-GB" sz="1400" dirty="0" err="1">
                <a:latin typeface="Comic Sans MS" pitchFamily="66" charset="0"/>
                <a:cs typeface="Arial" pitchFamily="34" charset="0"/>
              </a:rPr>
              <a:t>thermosoftening</a:t>
            </a:r>
            <a:r>
              <a:rPr lang="en-GB" sz="1400" dirty="0">
                <a:latin typeface="Comic Sans MS" pitchFamily="66" charset="0"/>
                <a:cs typeface="Arial" pitchFamily="34" charset="0"/>
              </a:rPr>
              <a:t> polymer is determined by the strength of the INTERMOLECULAR FORCES</a:t>
            </a:r>
          </a:p>
        </p:txBody>
      </p:sp>
      <p:sp>
        <p:nvSpPr>
          <p:cNvPr id="30" name="TextBox 29"/>
          <p:cNvSpPr txBox="1"/>
          <p:nvPr/>
        </p:nvSpPr>
        <p:spPr>
          <a:xfrm>
            <a:off x="4716016" y="2188021"/>
            <a:ext cx="4248472" cy="1384995"/>
          </a:xfrm>
          <a:prstGeom prst="rect">
            <a:avLst/>
          </a:prstGeom>
          <a:noFill/>
          <a:ln w="12700">
            <a:solidFill>
              <a:srgbClr val="000000"/>
            </a:solidFill>
          </a:ln>
        </p:spPr>
        <p:txBody>
          <a:bodyPr wrap="square" rtlCol="0">
            <a:spAutoFit/>
          </a:bodyPr>
          <a:lstStyle/>
          <a:p>
            <a:pPr marL="285750" indent="-285750">
              <a:buFont typeface="Arial" pitchFamily="34" charset="0"/>
              <a:buChar char="•"/>
            </a:pPr>
            <a:r>
              <a:rPr lang="en-GB" sz="1400" b="1" u="sng" dirty="0" err="1">
                <a:latin typeface="Comic Sans MS" pitchFamily="66" charset="0"/>
                <a:cs typeface="Arial" pitchFamily="34" charset="0"/>
              </a:rPr>
              <a:t>Nanoscience</a:t>
            </a:r>
            <a:r>
              <a:rPr lang="en-GB" sz="1400" dirty="0">
                <a:latin typeface="Comic Sans MS" pitchFamily="66" charset="0"/>
                <a:cs typeface="Arial" pitchFamily="34" charset="0"/>
              </a:rPr>
              <a:t> is the science of very small </a:t>
            </a:r>
            <a:r>
              <a:rPr lang="en-GB" sz="1400" dirty="0" smtClean="0">
                <a:latin typeface="Comic Sans MS" pitchFamily="66" charset="0"/>
                <a:cs typeface="Arial" pitchFamily="34" charset="0"/>
              </a:rPr>
              <a:t>particles and looks </a:t>
            </a:r>
            <a:r>
              <a:rPr lang="en-GB" sz="1400" dirty="0">
                <a:latin typeface="Comic Sans MS" pitchFamily="66" charset="0"/>
                <a:cs typeface="Arial" pitchFamily="34" charset="0"/>
              </a:rPr>
              <a:t>at the properties of </a:t>
            </a:r>
            <a:r>
              <a:rPr lang="en-GB" sz="1400" dirty="0" smtClean="0">
                <a:latin typeface="Comic Sans MS" pitchFamily="66" charset="0"/>
                <a:cs typeface="Arial" pitchFamily="34" charset="0"/>
              </a:rPr>
              <a:t>nanoparticles.</a:t>
            </a:r>
          </a:p>
          <a:p>
            <a:pPr marL="285750" indent="-285750">
              <a:buFont typeface="Arial" pitchFamily="34" charset="0"/>
              <a:buChar char="•"/>
            </a:pPr>
            <a:r>
              <a:rPr lang="en-GB" sz="1400" dirty="0" smtClean="0">
                <a:latin typeface="Comic Sans MS" pitchFamily="66" charset="0"/>
                <a:cs typeface="Arial" pitchFamily="34" charset="0"/>
              </a:rPr>
              <a:t>These </a:t>
            </a:r>
            <a:r>
              <a:rPr lang="en-GB" sz="1400" dirty="0">
                <a:latin typeface="Comic Sans MS" pitchFamily="66" charset="0"/>
                <a:cs typeface="Arial" pitchFamily="34" charset="0"/>
              </a:rPr>
              <a:t>are particles with in the range of 0·1nm to </a:t>
            </a:r>
            <a:r>
              <a:rPr lang="en-GB" sz="1400" dirty="0" smtClean="0">
                <a:latin typeface="Comic Sans MS" pitchFamily="66" charset="0"/>
                <a:cs typeface="Arial" pitchFamily="34" charset="0"/>
              </a:rPr>
              <a:t>100nm. The </a:t>
            </a:r>
            <a:r>
              <a:rPr lang="en-GB" sz="1400" dirty="0">
                <a:latin typeface="Comic Sans MS" pitchFamily="66" charset="0"/>
                <a:cs typeface="Arial" pitchFamily="34" charset="0"/>
              </a:rPr>
              <a:t>name '</a:t>
            </a:r>
            <a:r>
              <a:rPr lang="en-GB" sz="1400" dirty="0" err="1">
                <a:latin typeface="Comic Sans MS" pitchFamily="66" charset="0"/>
                <a:cs typeface="Arial" pitchFamily="34" charset="0"/>
              </a:rPr>
              <a:t>nano</a:t>
            </a:r>
            <a:r>
              <a:rPr lang="en-GB" sz="1400" dirty="0">
                <a:latin typeface="Comic Sans MS" pitchFamily="66" charset="0"/>
                <a:cs typeface="Arial" pitchFamily="34" charset="0"/>
              </a:rPr>
              <a:t>' means 10</a:t>
            </a:r>
            <a:r>
              <a:rPr lang="en-GB" sz="1400" baseline="30000" dirty="0">
                <a:latin typeface="Comic Sans MS" pitchFamily="66" charset="0"/>
                <a:cs typeface="Arial" pitchFamily="34" charset="0"/>
              </a:rPr>
              <a:t>-9</a:t>
            </a:r>
            <a:r>
              <a:rPr lang="en-GB" sz="1400" dirty="0">
                <a:latin typeface="Comic Sans MS" pitchFamily="66" charset="0"/>
                <a:cs typeface="Arial" pitchFamily="34" charset="0"/>
              </a:rPr>
              <a:t>.</a:t>
            </a:r>
          </a:p>
          <a:p>
            <a:pPr marL="285750" indent="-285750">
              <a:buFont typeface="Arial" pitchFamily="34" charset="0"/>
              <a:buChar char="•"/>
            </a:pPr>
            <a:r>
              <a:rPr lang="en-GB" sz="1400" dirty="0" smtClean="0">
                <a:latin typeface="Comic Sans MS" pitchFamily="66" charset="0"/>
                <a:cs typeface="Arial" pitchFamily="34" charset="0"/>
              </a:rPr>
              <a:t>A </a:t>
            </a:r>
            <a:r>
              <a:rPr lang="en-GB" sz="1400" dirty="0">
                <a:latin typeface="Comic Sans MS" pitchFamily="66" charset="0"/>
                <a:cs typeface="Arial" pitchFamily="34" charset="0"/>
              </a:rPr>
              <a:t>nanoparticle is about 100 </a:t>
            </a:r>
            <a:r>
              <a:rPr lang="en-GB" sz="1400" dirty="0" smtClean="0">
                <a:latin typeface="Comic Sans MS" pitchFamily="66" charset="0"/>
                <a:cs typeface="Arial" pitchFamily="34" charset="0"/>
              </a:rPr>
              <a:t>atoms</a:t>
            </a:r>
          </a:p>
        </p:txBody>
      </p:sp>
      <p:pic>
        <p:nvPicPr>
          <p:cNvPr id="22" name="Picture 2"/>
          <p:cNvPicPr>
            <a:picLocks noChangeAspect="1" noChangeArrowheads="1"/>
          </p:cNvPicPr>
          <p:nvPr/>
        </p:nvPicPr>
        <p:blipFill>
          <a:blip r:embed="rId7" cstate="print">
            <a:biLevel thresh="75000"/>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6881" y="1529385"/>
            <a:ext cx="1648824" cy="95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descr="Polymer links"/>
          <p:cNvPicPr>
            <a:picLocks noChangeAspect="1" noChangeArrowheads="1"/>
          </p:cNvPicPr>
          <p:nvPr/>
        </p:nvPicPr>
        <p:blipFill>
          <a:blip r:embed="rId9">
            <a:biLevel thresh="75000"/>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3528" y="4005064"/>
            <a:ext cx="1296144" cy="12961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e 31"/>
          <p:cNvGraphicFramePr>
            <a:graphicFrameLocks noGrp="1"/>
          </p:cNvGraphicFramePr>
          <p:nvPr>
            <p:extLst>
              <p:ext uri="{D42A27DB-BD31-4B8C-83A1-F6EECF244321}">
                <p14:modId xmlns:p14="http://schemas.microsoft.com/office/powerpoint/2010/main" val="4131319236"/>
              </p:ext>
            </p:extLst>
          </p:nvPr>
        </p:nvGraphicFramePr>
        <p:xfrm>
          <a:off x="108361" y="1308402"/>
          <a:ext cx="4248472" cy="5406249"/>
        </p:xfrm>
        <a:graphic>
          <a:graphicData uri="http://schemas.openxmlformats.org/drawingml/2006/table">
            <a:tbl>
              <a:tblPr firstRow="1" bandRow="1">
                <a:tableStyleId>{5940675A-B579-460E-94D1-54222C63F5DA}</a:tableStyleId>
              </a:tblPr>
              <a:tblGrid>
                <a:gridCol w="1727335"/>
                <a:gridCol w="2521137"/>
              </a:tblGrid>
              <a:tr h="1344883">
                <a:tc>
                  <a:txBody>
                    <a:bodyPr/>
                    <a:lstStyle/>
                    <a:p>
                      <a:endParaRPr lang="en-GB" dirty="0"/>
                    </a:p>
                  </a:txBody>
                  <a:tcPr/>
                </a:tc>
                <a:tc>
                  <a:txBody>
                    <a:bodyPr/>
                    <a:lstStyle/>
                    <a:p>
                      <a:pPr algn="l"/>
                      <a:r>
                        <a:rPr lang="en-GB" sz="1400" b="1" u="sng" dirty="0" smtClean="0">
                          <a:latin typeface="Comic Sans MS" pitchFamily="66" charset="0"/>
                        </a:rPr>
                        <a:t>High density polymer</a:t>
                      </a:r>
                      <a:r>
                        <a:rPr lang="en-GB" sz="1400" dirty="0" smtClean="0">
                          <a:latin typeface="Comic Sans MS" pitchFamily="66" charset="0"/>
                        </a:rPr>
                        <a:t> – chains close together</a:t>
                      </a:r>
                      <a:endParaRPr lang="en-GB" sz="1400" dirty="0">
                        <a:latin typeface="Comic Sans MS" pitchFamily="66" charset="0"/>
                      </a:endParaRPr>
                    </a:p>
                  </a:txBody>
                  <a:tcPr anchor="ctr"/>
                </a:tc>
              </a:tr>
              <a:tr h="1344883">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dirty="0" smtClean="0">
                          <a:solidFill>
                            <a:prstClr val="black"/>
                          </a:solidFill>
                          <a:latin typeface="Comic Sans MS" pitchFamily="66" charset="0"/>
                        </a:rPr>
                        <a:t>Low density polymer</a:t>
                      </a:r>
                      <a:r>
                        <a:rPr lang="en-GB" sz="1400" dirty="0" smtClean="0">
                          <a:solidFill>
                            <a:prstClr val="black"/>
                          </a:solidFill>
                          <a:latin typeface="Comic Sans MS" pitchFamily="66" charset="0"/>
                        </a:rPr>
                        <a:t> - chains far apart</a:t>
                      </a:r>
                    </a:p>
                  </a:txBody>
                  <a:tcPr anchor="ctr"/>
                </a:tc>
              </a:tr>
              <a:tr h="1344883">
                <a:tc>
                  <a:txBody>
                    <a:bodyPr/>
                    <a:lstStyle/>
                    <a:p>
                      <a:endParaRPr lang="en-GB"/>
                    </a:p>
                  </a:txBody>
                  <a:tcPr/>
                </a:tc>
                <a:tc>
                  <a:txBody>
                    <a:bodyPr/>
                    <a:lstStyle/>
                    <a:p>
                      <a:pPr algn="l"/>
                      <a:r>
                        <a:rPr lang="en-GB" sz="1400" dirty="0" smtClean="0">
                          <a:latin typeface="Comic Sans MS" pitchFamily="66" charset="0"/>
                        </a:rPr>
                        <a:t>Some do not melt when heated, these are called </a:t>
                      </a:r>
                      <a:r>
                        <a:rPr lang="en-GB" sz="1400" b="1" u="sng" dirty="0" smtClean="0">
                          <a:latin typeface="Comic Sans MS" pitchFamily="66" charset="0"/>
                        </a:rPr>
                        <a:t>thermosetting polymers</a:t>
                      </a:r>
                      <a:r>
                        <a:rPr lang="en-GB" sz="1400" b="0" u="none" dirty="0" smtClean="0">
                          <a:latin typeface="Comic Sans MS" pitchFamily="66" charset="0"/>
                        </a:rPr>
                        <a:t>.</a:t>
                      </a:r>
                    </a:p>
                    <a:p>
                      <a:pPr algn="l"/>
                      <a:r>
                        <a:rPr lang="en-GB" sz="1400" dirty="0" smtClean="0">
                          <a:latin typeface="Comic Sans MS" pitchFamily="66" charset="0"/>
                        </a:rPr>
                        <a:t>These cross-links make the material tougher and less flexible.</a:t>
                      </a:r>
                    </a:p>
                  </a:txBody>
                  <a:tcPr anchor="ctr"/>
                </a:tc>
              </a:tr>
              <a:tr h="1344883">
                <a:tc>
                  <a:txBody>
                    <a:bodyPr/>
                    <a:lstStyle/>
                    <a:p>
                      <a:endParaRPr lang="en-GB" dirty="0"/>
                    </a:p>
                  </a:txBody>
                  <a:tcPr/>
                </a:tc>
                <a:tc>
                  <a:txBody>
                    <a:bodyPr/>
                    <a:lstStyle/>
                    <a:p>
                      <a:pPr algn="l"/>
                      <a:r>
                        <a:rPr lang="en-GB" sz="1400" dirty="0" smtClean="0">
                          <a:latin typeface="Comic Sans MS" pitchFamily="66" charset="0"/>
                        </a:rPr>
                        <a:t>Some will soften easily, and can be moulded into shape before they are cooled down, these are called </a:t>
                      </a:r>
                      <a:r>
                        <a:rPr lang="en-GB" sz="1400" b="1" u="sng" dirty="0" err="1" smtClean="0">
                          <a:latin typeface="Comic Sans MS" pitchFamily="66" charset="0"/>
                        </a:rPr>
                        <a:t>thermosoftening</a:t>
                      </a:r>
                      <a:r>
                        <a:rPr lang="en-GB" sz="1400" b="1" u="sng" dirty="0" smtClean="0">
                          <a:latin typeface="Comic Sans MS" pitchFamily="66" charset="0"/>
                        </a:rPr>
                        <a:t> polymers</a:t>
                      </a:r>
                      <a:r>
                        <a:rPr lang="en-GB" sz="1400" dirty="0" smtClean="0">
                          <a:latin typeface="Comic Sans MS" pitchFamily="66" charset="0"/>
                        </a:rPr>
                        <a:t>.</a:t>
                      </a:r>
                    </a:p>
                  </a:txBody>
                  <a:tcPr anchor="ctr"/>
                </a:tc>
              </a:tr>
            </a:tbl>
          </a:graphicData>
        </a:graphic>
      </p:graphicFrame>
      <p:pic>
        <p:nvPicPr>
          <p:cNvPr id="33" name="Picture 3"/>
          <p:cNvPicPr>
            <a:picLocks noChangeAspect="1" noChangeArrowheads="1"/>
          </p:cNvPicPr>
          <p:nvPr/>
        </p:nvPicPr>
        <p:blipFill>
          <a:blip r:embed="rId11" cstate="print">
            <a:biLevel thresh="75000"/>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221" y="2740294"/>
            <a:ext cx="1466144" cy="119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597711608"/>
              </p:ext>
            </p:extLst>
          </p:nvPr>
        </p:nvGraphicFramePr>
        <p:xfrm>
          <a:off x="4716016" y="3702144"/>
          <a:ext cx="4248472" cy="2103120"/>
        </p:xfrm>
        <a:graphic>
          <a:graphicData uri="http://schemas.openxmlformats.org/drawingml/2006/table">
            <a:tbl>
              <a:tblPr firstRow="1" bandRow="1">
                <a:tableStyleId>{5940675A-B579-460E-94D1-54222C63F5DA}</a:tableStyleId>
              </a:tblPr>
              <a:tblGrid>
                <a:gridCol w="2124236"/>
                <a:gridCol w="2124236"/>
              </a:tblGrid>
              <a:tr h="201643">
                <a:tc>
                  <a:txBody>
                    <a:bodyPr/>
                    <a:lstStyle/>
                    <a:p>
                      <a:pPr algn="ctr"/>
                      <a:r>
                        <a:rPr lang="en-GB" sz="1400" b="1" u="sng" dirty="0" smtClean="0">
                          <a:latin typeface="Comic Sans MS" pitchFamily="66" charset="0"/>
                        </a:rPr>
                        <a:t>Advantages</a:t>
                      </a:r>
                      <a:endParaRPr lang="en-GB" sz="1400" b="1" u="sng" dirty="0">
                        <a:latin typeface="Comic Sans MS" pitchFamily="66" charset="0"/>
                      </a:endParaRPr>
                    </a:p>
                  </a:txBody>
                  <a:tcPr/>
                </a:tc>
                <a:tc>
                  <a:txBody>
                    <a:bodyPr/>
                    <a:lstStyle/>
                    <a:p>
                      <a:pPr algn="ctr"/>
                      <a:r>
                        <a:rPr lang="en-GB" sz="1400" b="1" u="sng" dirty="0" smtClean="0">
                          <a:latin typeface="Comic Sans MS" pitchFamily="66" charset="0"/>
                        </a:rPr>
                        <a:t>Disadvantages</a:t>
                      </a:r>
                      <a:endParaRPr lang="en-GB" sz="1400" b="1" u="sng" dirty="0">
                        <a:latin typeface="Comic Sans MS" pitchFamily="66" charset="0"/>
                      </a:endParaRPr>
                    </a:p>
                  </a:txBody>
                  <a:tcPr/>
                </a:tc>
              </a:tr>
              <a:tr h="1742572">
                <a:tc>
                  <a:txBody>
                    <a:bodyPr/>
                    <a:lstStyle/>
                    <a:p>
                      <a:pPr marL="285750" indent="-285750">
                        <a:buFont typeface="Arial" pitchFamily="34" charset="0"/>
                        <a:buChar char="•"/>
                      </a:pPr>
                      <a:r>
                        <a:rPr lang="en-GB" sz="1400" dirty="0" smtClean="0">
                          <a:latin typeface="Comic Sans MS" pitchFamily="66" charset="0"/>
                        </a:rPr>
                        <a:t>Large surface area makes them effective catalysts.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solidFill>
                            <a:schemeClr val="tx1"/>
                          </a:solidFill>
                          <a:latin typeface="Comic Sans MS" pitchFamily="66" charset="0"/>
                        </a:rPr>
                        <a:t>Nanotubes can be used in small scale circuits as nanowires.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1"/>
                        </a:solidFill>
                        <a:latin typeface="Comic Sans MS" pitchFamily="66" charset="0"/>
                      </a:endParaRPr>
                    </a:p>
                  </a:txBody>
                  <a:tcPr/>
                </a:tc>
                <a:tc>
                  <a:txBody>
                    <a:bodyPr/>
                    <a:lstStyle/>
                    <a:p>
                      <a:pPr marL="285750" indent="-285750">
                        <a:buFont typeface="Arial" pitchFamily="34" charset="0"/>
                        <a:buChar char="•"/>
                      </a:pPr>
                      <a:r>
                        <a:rPr lang="en-GB" sz="1400" dirty="0" smtClean="0">
                          <a:latin typeface="Comic Sans MS" pitchFamily="66" charset="0"/>
                        </a:rPr>
                        <a:t>So small they can enter the skin and therefore the bloodstream.</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solidFill>
                            <a:schemeClr val="tx1"/>
                          </a:solidFill>
                          <a:latin typeface="Comic Sans MS" pitchFamily="66" charset="0"/>
                        </a:rPr>
                        <a:t>Easily become airborne, breathing in can potentially damage the lungs.</a:t>
                      </a:r>
                    </a:p>
                  </a:txBody>
                  <a:tcPr/>
                </a:tc>
              </a:tr>
            </a:tbl>
          </a:graphicData>
        </a:graphic>
      </p:graphicFrame>
      <p:sp>
        <p:nvSpPr>
          <p:cNvPr id="8" name="Rectangle 7"/>
          <p:cNvSpPr/>
          <p:nvPr/>
        </p:nvSpPr>
        <p:spPr>
          <a:xfrm>
            <a:off x="4716016" y="5949280"/>
            <a:ext cx="4248472" cy="738664"/>
          </a:xfrm>
          <a:prstGeom prst="rect">
            <a:avLst/>
          </a:prstGeom>
          <a:noFill/>
          <a:ln w="12700">
            <a:solidFill>
              <a:schemeClr val="tx1"/>
            </a:solidFill>
          </a:ln>
        </p:spPr>
        <p:txBody>
          <a:bodyPr wrap="square">
            <a:spAutoFit/>
          </a:bodyPr>
          <a:lstStyle/>
          <a:p>
            <a:r>
              <a:rPr lang="en-GB" sz="1400" dirty="0">
                <a:solidFill>
                  <a:prstClr val="black"/>
                </a:solidFill>
                <a:latin typeface="Comic Sans MS" pitchFamily="66" charset="0"/>
              </a:rPr>
              <a:t>Nanoparticles are present in sun screens</a:t>
            </a:r>
          </a:p>
          <a:p>
            <a:r>
              <a:rPr lang="en-GB" sz="1400" dirty="0">
                <a:solidFill>
                  <a:prstClr val="black"/>
                </a:solidFill>
                <a:latin typeface="Comic Sans MS" pitchFamily="66" charset="0"/>
              </a:rPr>
              <a:t>May be used to develop faster computers, lighter construction materials and new coatings</a:t>
            </a:r>
          </a:p>
        </p:txBody>
      </p:sp>
    </p:spTree>
    <p:extLst>
      <p:ext uri="{BB962C8B-B14F-4D97-AF65-F5344CB8AC3E}">
        <p14:creationId xmlns:p14="http://schemas.microsoft.com/office/powerpoint/2010/main" val="2574147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Polymers and </a:t>
            </a:r>
            <a:r>
              <a:rPr lang="en-GB" sz="2400" b="1" dirty="0" err="1">
                <a:solidFill>
                  <a:schemeClr val="bg1"/>
                </a:solidFill>
                <a:latin typeface="Segoe Print" pitchFamily="2" charset="0"/>
              </a:rPr>
              <a:t>Nanoscience</a:t>
            </a:r>
            <a:endParaRPr lang="en-GB" sz="2400" b="1" dirty="0">
              <a:solidFill>
                <a:schemeClr val="bg1"/>
              </a:solidFill>
              <a:latin typeface="Segoe Print" pitchFamily="2" charset="0"/>
            </a:endParaRPr>
          </a:p>
        </p:txBody>
      </p:sp>
      <p:sp>
        <p:nvSpPr>
          <p:cNvPr id="43" name="Content Placeholder 2"/>
          <p:cNvSpPr>
            <a:spLocks noGrp="1"/>
          </p:cNvSpPr>
          <p:nvPr>
            <p:ph idx="1"/>
          </p:nvPr>
        </p:nvSpPr>
        <p:spPr>
          <a:xfrm>
            <a:off x="286206" y="1212777"/>
            <a:ext cx="8820472" cy="5239781"/>
          </a:xfrm>
        </p:spPr>
        <p:txBody>
          <a:bodyPr>
            <a:normAutofit fontScale="92500"/>
          </a:bodyPr>
          <a:lstStyle/>
          <a:p>
            <a:pPr marL="514350" indent="-514350">
              <a:buFont typeface="+mj-lt"/>
              <a:buAutoNum type="arabicPeriod"/>
            </a:pPr>
            <a:r>
              <a:rPr lang="en-GB" sz="2400" dirty="0" smtClean="0">
                <a:latin typeface="Comic Sans MS" pitchFamily="66" charset="0"/>
              </a:rPr>
              <a:t>Are hydrocarbons tightly packed together in HD or LD polystyrene?</a:t>
            </a:r>
          </a:p>
          <a:p>
            <a:pPr marL="514350" indent="-514350">
              <a:buFont typeface="+mj-lt"/>
              <a:buAutoNum type="arabicPeriod"/>
            </a:pPr>
            <a:r>
              <a:rPr lang="en-GB" sz="2400" dirty="0" smtClean="0">
                <a:latin typeface="Comic Sans MS" pitchFamily="66" charset="0"/>
              </a:rPr>
              <a:t>Some plastics melt when heated, what do we call them?</a:t>
            </a:r>
          </a:p>
          <a:p>
            <a:pPr marL="514350" indent="-514350">
              <a:buFont typeface="+mj-lt"/>
              <a:buAutoNum type="arabicPeriod"/>
            </a:pPr>
            <a:r>
              <a:rPr lang="en-GB" sz="2400" dirty="0" smtClean="0">
                <a:latin typeface="Comic Sans MS" pitchFamily="66" charset="0"/>
              </a:rPr>
              <a:t>Some plastics do not melt when heated, what do we call them?</a:t>
            </a:r>
          </a:p>
          <a:p>
            <a:pPr marL="514350" indent="-514350">
              <a:buFont typeface="+mj-lt"/>
              <a:buAutoNum type="arabicPeriod"/>
            </a:pPr>
            <a:r>
              <a:rPr lang="en-GB" sz="2400" dirty="0" smtClean="0">
                <a:latin typeface="Comic Sans MS" pitchFamily="66" charset="0"/>
              </a:rPr>
              <a:t>Why do they not melt?</a:t>
            </a:r>
          </a:p>
          <a:p>
            <a:pPr marL="514350" indent="-514350">
              <a:buFont typeface="+mj-lt"/>
              <a:buAutoNum type="arabicPeriod"/>
            </a:pPr>
            <a:r>
              <a:rPr lang="en-GB" sz="2400" dirty="0" smtClean="0">
                <a:latin typeface="Comic Sans MS" pitchFamily="66" charset="0"/>
              </a:rPr>
              <a:t>What is the melting point of a </a:t>
            </a:r>
            <a:r>
              <a:rPr lang="en-GB" sz="2400" dirty="0" err="1" smtClean="0">
                <a:latin typeface="Comic Sans MS" pitchFamily="66" charset="0"/>
              </a:rPr>
              <a:t>thermosoftening</a:t>
            </a:r>
            <a:r>
              <a:rPr lang="en-GB" sz="2400" dirty="0" smtClean="0">
                <a:latin typeface="Comic Sans MS" pitchFamily="66" charset="0"/>
              </a:rPr>
              <a:t> plastic determined by?</a:t>
            </a:r>
          </a:p>
          <a:p>
            <a:pPr marL="514350" indent="-514350">
              <a:buFont typeface="+mj-lt"/>
              <a:buAutoNum type="arabicPeriod"/>
            </a:pPr>
            <a:r>
              <a:rPr lang="en-GB" sz="2400" dirty="0" smtClean="0">
                <a:latin typeface="Comic Sans MS" pitchFamily="66" charset="0"/>
              </a:rPr>
              <a:t>When we grind solids up into small particles, what happens to the surface area of the solid?</a:t>
            </a:r>
          </a:p>
          <a:p>
            <a:pPr marL="514350" indent="-514350">
              <a:buFont typeface="+mj-lt"/>
              <a:buAutoNum type="arabicPeriod"/>
            </a:pPr>
            <a:r>
              <a:rPr lang="en-GB" sz="2400" dirty="0" smtClean="0">
                <a:latin typeface="Comic Sans MS" pitchFamily="66" charset="0"/>
              </a:rPr>
              <a:t>What is </a:t>
            </a:r>
            <a:r>
              <a:rPr lang="en-GB" sz="2400" dirty="0" err="1" smtClean="0">
                <a:latin typeface="Comic Sans MS" pitchFamily="66" charset="0"/>
              </a:rPr>
              <a:t>nanoscience</a:t>
            </a:r>
            <a:r>
              <a:rPr lang="en-GB" sz="2400" dirty="0" smtClean="0">
                <a:latin typeface="Comic Sans MS" pitchFamily="66" charset="0"/>
              </a:rPr>
              <a:t>?</a:t>
            </a:r>
          </a:p>
          <a:p>
            <a:pPr marL="514350" indent="-514350">
              <a:buFont typeface="+mj-lt"/>
              <a:buAutoNum type="arabicPeriod"/>
            </a:pPr>
            <a:r>
              <a:rPr lang="en-GB" sz="2400" dirty="0" smtClean="0">
                <a:latin typeface="Comic Sans MS" pitchFamily="66" charset="0"/>
              </a:rPr>
              <a:t>Approximately how many atoms are in a nanoparticle?</a:t>
            </a:r>
          </a:p>
          <a:p>
            <a:pPr marL="514350" indent="-514350">
              <a:buFont typeface="+mj-lt"/>
              <a:buAutoNum type="arabicPeriod"/>
            </a:pPr>
            <a:r>
              <a:rPr lang="en-GB" sz="2400" dirty="0" smtClean="0">
                <a:latin typeface="Comic Sans MS" pitchFamily="66" charset="0"/>
              </a:rPr>
              <a:t>State one advantage and one disadvantage of nanoparticles?</a:t>
            </a:r>
          </a:p>
          <a:p>
            <a:pPr marL="514350" indent="-514350">
              <a:buFont typeface="+mj-lt"/>
              <a:buAutoNum type="arabicPeriod"/>
            </a:pPr>
            <a:r>
              <a:rPr lang="en-GB" sz="2400" dirty="0" smtClean="0">
                <a:latin typeface="Comic Sans MS" pitchFamily="66" charset="0"/>
              </a:rPr>
              <a:t>State one use for nanoparticles.</a:t>
            </a:r>
          </a:p>
        </p:txBody>
      </p:sp>
    </p:spTree>
    <p:extLst>
      <p:ext uri="{BB962C8B-B14F-4D97-AF65-F5344CB8AC3E}">
        <p14:creationId xmlns:p14="http://schemas.microsoft.com/office/powerpoint/2010/main" val="1419175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310" y="5490994"/>
            <a:ext cx="1872208" cy="125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Analytical techniques</a:t>
            </a:r>
            <a:endParaRPr lang="en-GB" sz="5000" b="1" u="sng" dirty="0">
              <a:latin typeface="Segoe Print" pitchFamily="2" charset="0"/>
            </a:endParaRPr>
          </a:p>
        </p:txBody>
      </p:sp>
      <p:sp>
        <p:nvSpPr>
          <p:cNvPr id="2" name="Rectangle 1"/>
          <p:cNvSpPr/>
          <p:nvPr/>
        </p:nvSpPr>
        <p:spPr>
          <a:xfrm>
            <a:off x="107504" y="1355299"/>
            <a:ext cx="4248472" cy="523220"/>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Elements and compounds can be detected and identified using instrumental methods</a:t>
            </a:r>
            <a:r>
              <a:rPr lang="en-GB" sz="1400" dirty="0" smtClean="0">
                <a:latin typeface="Comic Sans MS" pitchFamily="66" charset="0"/>
                <a:cs typeface="Arial" pitchFamily="34" charset="0"/>
              </a:rPr>
              <a:t>.</a:t>
            </a:r>
          </a:p>
        </p:txBody>
      </p:sp>
      <p:sp>
        <p:nvSpPr>
          <p:cNvPr id="29" name="Rectangle 28"/>
          <p:cNvSpPr/>
          <p:nvPr/>
        </p:nvSpPr>
        <p:spPr>
          <a:xfrm>
            <a:off x="4716016" y="3124706"/>
            <a:ext cx="4248472" cy="1600438"/>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Different substances, carried by a gas, travel through a column packed with a solid material at different speeds, so that they become separated the number of peaks on the output of a gas chromatograph shows the number of compounds </a:t>
            </a:r>
            <a:r>
              <a:rPr lang="en-GB" sz="1400" dirty="0" smtClean="0">
                <a:latin typeface="Comic Sans MS" pitchFamily="66" charset="0"/>
                <a:cs typeface="Arial" pitchFamily="34" charset="0"/>
              </a:rPr>
              <a:t>present. </a:t>
            </a:r>
            <a:r>
              <a:rPr lang="en-GB" sz="1400" dirty="0">
                <a:latin typeface="Comic Sans MS" pitchFamily="66" charset="0"/>
                <a:cs typeface="Arial" pitchFamily="34" charset="0"/>
              </a:rPr>
              <a:t>T</a:t>
            </a:r>
            <a:r>
              <a:rPr lang="en-GB" sz="1400" dirty="0" smtClean="0">
                <a:latin typeface="Comic Sans MS" pitchFamily="66" charset="0"/>
                <a:cs typeface="Arial" pitchFamily="34" charset="0"/>
              </a:rPr>
              <a:t>he </a:t>
            </a:r>
            <a:r>
              <a:rPr lang="en-GB" sz="1400" dirty="0">
                <a:latin typeface="Comic Sans MS" pitchFamily="66" charset="0"/>
                <a:cs typeface="Arial" pitchFamily="34" charset="0"/>
              </a:rPr>
              <a:t>position of the peaks on the output indicates the retention time. </a:t>
            </a:r>
          </a:p>
        </p:txBody>
      </p:sp>
      <p:graphicFrame>
        <p:nvGraphicFramePr>
          <p:cNvPr id="21" name="Table 20"/>
          <p:cNvGraphicFramePr>
            <a:graphicFrameLocks noGrp="1"/>
          </p:cNvGraphicFramePr>
          <p:nvPr>
            <p:extLst>
              <p:ext uri="{D42A27DB-BD31-4B8C-83A1-F6EECF244321}">
                <p14:modId xmlns:p14="http://schemas.microsoft.com/office/powerpoint/2010/main" val="1562888053"/>
              </p:ext>
            </p:extLst>
          </p:nvPr>
        </p:nvGraphicFramePr>
        <p:xfrm>
          <a:off x="107503" y="1995377"/>
          <a:ext cx="4248474" cy="2103120"/>
        </p:xfrm>
        <a:graphic>
          <a:graphicData uri="http://schemas.openxmlformats.org/drawingml/2006/table">
            <a:tbl>
              <a:tblPr firstRow="1" bandRow="1">
                <a:tableStyleId>{5940675A-B579-460E-94D1-54222C63F5DA}</a:tableStyleId>
              </a:tblPr>
              <a:tblGrid>
                <a:gridCol w="2124237"/>
                <a:gridCol w="2124237"/>
              </a:tblGrid>
              <a:tr h="246343">
                <a:tc>
                  <a:txBody>
                    <a:bodyPr/>
                    <a:lstStyle/>
                    <a:p>
                      <a:pPr algn="ctr"/>
                      <a:r>
                        <a:rPr lang="en-GB" sz="1400" b="1" u="sng" dirty="0" smtClean="0">
                          <a:latin typeface="Comic Sans MS" pitchFamily="66" charset="0"/>
                        </a:rPr>
                        <a:t>Advantages</a:t>
                      </a:r>
                      <a:endParaRPr lang="en-GB" sz="1400" b="1" u="sng" dirty="0">
                        <a:latin typeface="Comic Sans MS" pitchFamily="66" charset="0"/>
                      </a:endParaRPr>
                    </a:p>
                  </a:txBody>
                  <a:tcPr/>
                </a:tc>
                <a:tc>
                  <a:txBody>
                    <a:bodyPr/>
                    <a:lstStyle/>
                    <a:p>
                      <a:pPr algn="ctr"/>
                      <a:r>
                        <a:rPr lang="en-GB" sz="1400" b="1" u="sng" dirty="0" smtClean="0">
                          <a:latin typeface="Comic Sans MS" pitchFamily="66" charset="0"/>
                        </a:rPr>
                        <a:t>Disadvantages</a:t>
                      </a:r>
                      <a:endParaRPr lang="en-GB" sz="1400" b="1" u="sng" dirty="0">
                        <a:latin typeface="Comic Sans MS" pitchFamily="66" charset="0"/>
                      </a:endParaRPr>
                    </a:p>
                  </a:txBody>
                  <a:tcPr/>
                </a:tc>
              </a:tr>
              <a:tr h="1625865">
                <a:tc>
                  <a:txBody>
                    <a:bodyPr/>
                    <a:lstStyle/>
                    <a:p>
                      <a:pPr marL="285750" indent="-285750">
                        <a:buFont typeface="Arial" pitchFamily="34" charset="0"/>
                        <a:buChar char="•"/>
                      </a:pPr>
                      <a:r>
                        <a:rPr lang="en-GB" sz="1400" dirty="0" smtClean="0">
                          <a:latin typeface="Comic Sans MS" pitchFamily="66" charset="0"/>
                        </a:rPr>
                        <a:t>Highly accurate and sensitive.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solidFill>
                            <a:schemeClr val="tx1"/>
                          </a:solidFill>
                          <a:latin typeface="Comic Sans MS" pitchFamily="66" charset="0"/>
                        </a:rPr>
                        <a:t>They are quicker.</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solidFill>
                            <a:schemeClr val="tx1"/>
                          </a:solidFill>
                          <a:latin typeface="Comic Sans MS" pitchFamily="66" charset="0"/>
                        </a:rPr>
                        <a:t>Enable very small samples to be analysed</a:t>
                      </a:r>
                    </a:p>
                  </a:txBody>
                  <a:tcPr/>
                </a:tc>
                <a:tc>
                  <a:txBody>
                    <a:bodyPr/>
                    <a:lstStyle/>
                    <a:p>
                      <a:pPr marL="285750" indent="-285750">
                        <a:buFont typeface="Arial" pitchFamily="34" charset="0"/>
                        <a:buChar char="•"/>
                      </a:pPr>
                      <a:r>
                        <a:rPr lang="en-GB" sz="1400" dirty="0" smtClean="0">
                          <a:latin typeface="Comic Sans MS" pitchFamily="66" charset="0"/>
                        </a:rPr>
                        <a:t>Equipment is very expensive.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solidFill>
                            <a:schemeClr val="tx1"/>
                          </a:solidFill>
                          <a:latin typeface="Comic Sans MS" pitchFamily="66" charset="0"/>
                        </a:rPr>
                        <a:t>Takes specialist training to use.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dirty="0" smtClean="0">
                          <a:solidFill>
                            <a:schemeClr val="tx1"/>
                          </a:solidFill>
                          <a:latin typeface="Comic Sans MS" pitchFamily="66" charset="0"/>
                        </a:rPr>
                        <a:t>results can ONLY be analysed by comparison with known data</a:t>
                      </a:r>
                    </a:p>
                  </a:txBody>
                  <a:tcPr/>
                </a:tc>
              </a:tr>
            </a:tbl>
          </a:graphicData>
        </a:graphic>
      </p:graphicFrame>
      <p:sp>
        <p:nvSpPr>
          <p:cNvPr id="5" name="Rectangle 4"/>
          <p:cNvSpPr/>
          <p:nvPr/>
        </p:nvSpPr>
        <p:spPr>
          <a:xfrm>
            <a:off x="107504" y="4350587"/>
            <a:ext cx="2448272" cy="1169551"/>
          </a:xfrm>
          <a:prstGeom prst="rect">
            <a:avLst/>
          </a:prstGeom>
          <a:ln w="12700">
            <a:solidFill>
              <a:schemeClr val="tx1"/>
            </a:solidFill>
          </a:ln>
        </p:spPr>
        <p:txBody>
          <a:bodyPr wrap="square">
            <a:spAutoFit/>
          </a:bodyPr>
          <a:lstStyle/>
          <a:p>
            <a:r>
              <a:rPr lang="en-GB" sz="1400" dirty="0">
                <a:latin typeface="Comic Sans MS" pitchFamily="66" charset="0"/>
                <a:cs typeface="Arial" pitchFamily="34" charset="0"/>
              </a:rPr>
              <a:t>Chemical analysis can be used to identify additives in foods. Artificial colours can be </a:t>
            </a:r>
            <a:r>
              <a:rPr lang="en-GB" sz="1400" dirty="0" smtClean="0">
                <a:latin typeface="Comic Sans MS" pitchFamily="66" charset="0"/>
                <a:cs typeface="Arial" pitchFamily="34" charset="0"/>
              </a:rPr>
              <a:t>detected/identified </a:t>
            </a:r>
            <a:r>
              <a:rPr lang="en-GB" sz="1400" dirty="0">
                <a:latin typeface="Comic Sans MS" pitchFamily="66" charset="0"/>
                <a:cs typeface="Arial" pitchFamily="34" charset="0"/>
              </a:rPr>
              <a:t>by </a:t>
            </a:r>
            <a:r>
              <a:rPr lang="en-GB" sz="1400" dirty="0" smtClean="0">
                <a:latin typeface="Comic Sans MS" pitchFamily="66" charset="0"/>
                <a:cs typeface="Arial" pitchFamily="34" charset="0"/>
              </a:rPr>
              <a:t>paper chromatography</a:t>
            </a:r>
            <a:endParaRPr lang="en-GB" sz="1400" dirty="0">
              <a:latin typeface="Comic Sans MS" pitchFamily="66" charset="0"/>
              <a:cs typeface="Arial" pitchFamily="34" charset="0"/>
            </a:endParaRPr>
          </a:p>
        </p:txBody>
      </p:sp>
      <p:grpSp>
        <p:nvGrpSpPr>
          <p:cNvPr id="31" name="Group 23"/>
          <p:cNvGrpSpPr>
            <a:grpSpLocks/>
          </p:cNvGrpSpPr>
          <p:nvPr/>
        </p:nvGrpSpPr>
        <p:grpSpPr bwMode="auto">
          <a:xfrm>
            <a:off x="2686426" y="4221088"/>
            <a:ext cx="1656184" cy="1440160"/>
            <a:chOff x="1187" y="676"/>
            <a:chExt cx="3177" cy="2853"/>
          </a:xfrm>
        </p:grpSpPr>
        <p:sp>
          <p:nvSpPr>
            <p:cNvPr id="32" name="Rectangle 31"/>
            <p:cNvSpPr>
              <a:spLocks noChangeArrowheads="1"/>
            </p:cNvSpPr>
            <p:nvPr/>
          </p:nvSpPr>
          <p:spPr bwMode="auto">
            <a:xfrm>
              <a:off x="1187" y="676"/>
              <a:ext cx="3177" cy="2830"/>
            </a:xfrm>
            <a:prstGeom prst="rect">
              <a:avLst/>
            </a:prstGeom>
            <a:solidFill>
              <a:srgbClr val="FFFFFF"/>
            </a:solidFill>
            <a:ln w="1270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33" name="Line 6"/>
            <p:cNvSpPr>
              <a:spLocks noChangeShapeType="1"/>
            </p:cNvSpPr>
            <p:nvPr/>
          </p:nvSpPr>
          <p:spPr bwMode="auto">
            <a:xfrm>
              <a:off x="1194" y="2972"/>
              <a:ext cx="31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34" name="Oval 33"/>
            <p:cNvSpPr>
              <a:spLocks noChangeArrowheads="1"/>
            </p:cNvSpPr>
            <p:nvPr/>
          </p:nvSpPr>
          <p:spPr bwMode="auto">
            <a:xfrm>
              <a:off x="1404" y="2907"/>
              <a:ext cx="147" cy="130"/>
            </a:xfrm>
            <a:prstGeom prst="ellipse">
              <a:avLst/>
            </a:prstGeom>
            <a:solidFill>
              <a:srgbClr val="0000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35" name="Oval 34"/>
            <p:cNvSpPr>
              <a:spLocks noChangeArrowheads="1"/>
            </p:cNvSpPr>
            <p:nvPr/>
          </p:nvSpPr>
          <p:spPr bwMode="auto">
            <a:xfrm>
              <a:off x="2188" y="2914"/>
              <a:ext cx="147" cy="130"/>
            </a:xfrm>
            <a:prstGeom prst="ellipse">
              <a:avLst/>
            </a:prstGeom>
            <a:solidFill>
              <a:srgbClr val="0000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36" name="Oval 35"/>
            <p:cNvSpPr>
              <a:spLocks noChangeArrowheads="1"/>
            </p:cNvSpPr>
            <p:nvPr/>
          </p:nvSpPr>
          <p:spPr bwMode="auto">
            <a:xfrm>
              <a:off x="2957" y="2907"/>
              <a:ext cx="147" cy="130"/>
            </a:xfrm>
            <a:prstGeom prst="ellipse">
              <a:avLst/>
            </a:prstGeom>
            <a:solidFill>
              <a:srgbClr val="0000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37" name="Oval 36"/>
            <p:cNvSpPr>
              <a:spLocks noChangeArrowheads="1"/>
            </p:cNvSpPr>
            <p:nvPr/>
          </p:nvSpPr>
          <p:spPr bwMode="auto">
            <a:xfrm>
              <a:off x="3790" y="2914"/>
              <a:ext cx="147" cy="130"/>
            </a:xfrm>
            <a:prstGeom prst="ellipse">
              <a:avLst/>
            </a:prstGeom>
            <a:solidFill>
              <a:srgbClr val="0000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38" name="Oval 37"/>
            <p:cNvSpPr>
              <a:spLocks noChangeArrowheads="1"/>
            </p:cNvSpPr>
            <p:nvPr/>
          </p:nvSpPr>
          <p:spPr bwMode="auto">
            <a:xfrm>
              <a:off x="2160" y="2373"/>
              <a:ext cx="147" cy="130"/>
            </a:xfrm>
            <a:prstGeom prst="ellipse">
              <a:avLst/>
            </a:prstGeom>
            <a:solidFill>
              <a:srgbClr val="00FF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39" name="Oval 38"/>
            <p:cNvSpPr>
              <a:spLocks noChangeArrowheads="1"/>
            </p:cNvSpPr>
            <p:nvPr/>
          </p:nvSpPr>
          <p:spPr bwMode="auto">
            <a:xfrm>
              <a:off x="1383" y="2373"/>
              <a:ext cx="147" cy="130"/>
            </a:xfrm>
            <a:prstGeom prst="ellipse">
              <a:avLst/>
            </a:prstGeom>
            <a:solidFill>
              <a:srgbClr val="00FF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0" name="Oval 39"/>
            <p:cNvSpPr>
              <a:spLocks noChangeArrowheads="1"/>
            </p:cNvSpPr>
            <p:nvPr/>
          </p:nvSpPr>
          <p:spPr bwMode="auto">
            <a:xfrm>
              <a:off x="2929" y="2373"/>
              <a:ext cx="147" cy="130"/>
            </a:xfrm>
            <a:prstGeom prst="ellipse">
              <a:avLst/>
            </a:prstGeom>
            <a:solidFill>
              <a:srgbClr val="00FF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1" name="Oval 40"/>
            <p:cNvSpPr>
              <a:spLocks noChangeArrowheads="1"/>
            </p:cNvSpPr>
            <p:nvPr/>
          </p:nvSpPr>
          <p:spPr bwMode="auto">
            <a:xfrm>
              <a:off x="3783" y="2380"/>
              <a:ext cx="147" cy="130"/>
            </a:xfrm>
            <a:prstGeom prst="ellipse">
              <a:avLst/>
            </a:prstGeom>
            <a:solidFill>
              <a:srgbClr val="00FF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2" name="Oval 41"/>
            <p:cNvSpPr>
              <a:spLocks noChangeArrowheads="1"/>
            </p:cNvSpPr>
            <p:nvPr/>
          </p:nvSpPr>
          <p:spPr bwMode="auto">
            <a:xfrm>
              <a:off x="2153" y="1470"/>
              <a:ext cx="147" cy="130"/>
            </a:xfrm>
            <a:prstGeom prst="ellipse">
              <a:avLst/>
            </a:prstGeom>
            <a:solidFill>
              <a:srgbClr val="FF00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3" name="Oval 42"/>
            <p:cNvSpPr>
              <a:spLocks noChangeArrowheads="1"/>
            </p:cNvSpPr>
            <p:nvPr/>
          </p:nvSpPr>
          <p:spPr bwMode="auto">
            <a:xfrm>
              <a:off x="2153" y="1824"/>
              <a:ext cx="147" cy="130"/>
            </a:xfrm>
            <a:prstGeom prst="ellipse">
              <a:avLst/>
            </a:prstGeom>
            <a:solidFill>
              <a:srgbClr val="FFCC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4" name="Oval 43"/>
            <p:cNvSpPr>
              <a:spLocks noChangeArrowheads="1"/>
            </p:cNvSpPr>
            <p:nvPr/>
          </p:nvSpPr>
          <p:spPr bwMode="auto">
            <a:xfrm>
              <a:off x="3769" y="1456"/>
              <a:ext cx="147" cy="130"/>
            </a:xfrm>
            <a:prstGeom prst="ellipse">
              <a:avLst/>
            </a:prstGeom>
            <a:solidFill>
              <a:srgbClr val="FF00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5" name="Oval 44"/>
            <p:cNvSpPr>
              <a:spLocks noChangeArrowheads="1"/>
            </p:cNvSpPr>
            <p:nvPr/>
          </p:nvSpPr>
          <p:spPr bwMode="auto">
            <a:xfrm>
              <a:off x="1418" y="1441"/>
              <a:ext cx="147" cy="130"/>
            </a:xfrm>
            <a:prstGeom prst="ellipse">
              <a:avLst/>
            </a:prstGeom>
            <a:solidFill>
              <a:srgbClr val="FF00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6" name="Oval 45"/>
            <p:cNvSpPr>
              <a:spLocks noChangeArrowheads="1"/>
            </p:cNvSpPr>
            <p:nvPr/>
          </p:nvSpPr>
          <p:spPr bwMode="auto">
            <a:xfrm>
              <a:off x="2922" y="1463"/>
              <a:ext cx="147" cy="130"/>
            </a:xfrm>
            <a:prstGeom prst="ellipse">
              <a:avLst/>
            </a:prstGeom>
            <a:solidFill>
              <a:srgbClr val="FF00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8" name="Oval 47"/>
            <p:cNvSpPr>
              <a:spLocks noChangeArrowheads="1"/>
            </p:cNvSpPr>
            <p:nvPr/>
          </p:nvSpPr>
          <p:spPr bwMode="auto">
            <a:xfrm>
              <a:off x="2922" y="1809"/>
              <a:ext cx="147" cy="130"/>
            </a:xfrm>
            <a:prstGeom prst="ellipse">
              <a:avLst/>
            </a:prstGeom>
            <a:solidFill>
              <a:srgbClr val="FFCC00"/>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49" name="Oval 48"/>
            <p:cNvSpPr>
              <a:spLocks noChangeArrowheads="1"/>
            </p:cNvSpPr>
            <p:nvPr/>
          </p:nvSpPr>
          <p:spPr bwMode="auto">
            <a:xfrm>
              <a:off x="2922" y="994"/>
              <a:ext cx="147" cy="130"/>
            </a:xfrm>
            <a:prstGeom prst="ellipse">
              <a:avLst/>
            </a:prstGeom>
            <a:solidFill>
              <a:srgbClr val="0000FF"/>
            </a:solid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50" name="Text Box 22"/>
            <p:cNvSpPr txBox="1">
              <a:spLocks noChangeArrowheads="1"/>
            </p:cNvSpPr>
            <p:nvPr/>
          </p:nvSpPr>
          <p:spPr bwMode="auto">
            <a:xfrm>
              <a:off x="1338" y="3067"/>
              <a:ext cx="2981"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800" b="1" dirty="0">
                  <a:solidFill>
                    <a:srgbClr val="000000"/>
                  </a:solidFill>
                </a:rPr>
                <a:t>A          B          C           D</a:t>
              </a:r>
              <a:endParaRPr lang="en-GB" sz="800" dirty="0">
                <a:solidFill>
                  <a:srgbClr val="000000"/>
                </a:solidFill>
              </a:endParaRPr>
            </a:p>
          </p:txBody>
        </p:sp>
      </p:grpSp>
      <p:sp>
        <p:nvSpPr>
          <p:cNvPr id="6" name="Rectangle 5"/>
          <p:cNvSpPr/>
          <p:nvPr/>
        </p:nvSpPr>
        <p:spPr>
          <a:xfrm>
            <a:off x="107504" y="5787261"/>
            <a:ext cx="4248472" cy="954107"/>
          </a:xfrm>
          <a:prstGeom prst="rect">
            <a:avLst/>
          </a:prstGeom>
          <a:ln w="12700">
            <a:solidFill>
              <a:srgbClr val="000000"/>
            </a:solidFill>
          </a:ln>
        </p:spPr>
        <p:txBody>
          <a:bodyPr wrap="square">
            <a:spAutoFit/>
          </a:bodyPr>
          <a:lstStyle/>
          <a:p>
            <a:r>
              <a:rPr lang="en-GB" sz="1400" dirty="0">
                <a:latin typeface="Comic Sans MS" pitchFamily="66" charset="0"/>
                <a:cs typeface="Arial" pitchFamily="34" charset="0"/>
              </a:rPr>
              <a:t>Components in a mixture can be identified by the distance they move relative to the solvent. This is the </a:t>
            </a:r>
            <a:r>
              <a:rPr lang="en-GB" sz="1400" dirty="0" err="1">
                <a:latin typeface="Comic Sans MS" pitchFamily="66" charset="0"/>
                <a:cs typeface="Arial" pitchFamily="34" charset="0"/>
              </a:rPr>
              <a:t>R</a:t>
            </a:r>
            <a:r>
              <a:rPr lang="en-GB" sz="1400" baseline="-25000" dirty="0" err="1">
                <a:latin typeface="Comic Sans MS" pitchFamily="66" charset="0"/>
                <a:cs typeface="Arial" pitchFamily="34" charset="0"/>
              </a:rPr>
              <a:t>f</a:t>
            </a:r>
            <a:r>
              <a:rPr lang="en-GB" sz="1400" baseline="-25000" dirty="0">
                <a:latin typeface="Comic Sans MS" pitchFamily="66" charset="0"/>
                <a:cs typeface="Arial" pitchFamily="34" charset="0"/>
              </a:rPr>
              <a:t> </a:t>
            </a:r>
            <a:r>
              <a:rPr lang="en-GB" sz="1400" dirty="0">
                <a:latin typeface="Comic Sans MS" pitchFamily="66" charset="0"/>
                <a:cs typeface="Arial" pitchFamily="34" charset="0"/>
              </a:rPr>
              <a:t>value</a:t>
            </a:r>
            <a:r>
              <a:rPr lang="en-GB" sz="1400" dirty="0" smtClean="0">
                <a:latin typeface="Comic Sans MS" pitchFamily="66" charset="0"/>
                <a:cs typeface="Arial" pitchFamily="34" charset="0"/>
              </a:rPr>
              <a:t>:</a:t>
            </a:r>
          </a:p>
          <a:p>
            <a:endParaRPr lang="en-GB" sz="1400" dirty="0">
              <a:latin typeface="Comic Sans MS" pitchFamily="66" charset="0"/>
              <a:cs typeface="Arial" pitchFamily="34" charset="0"/>
            </a:endParaRPr>
          </a:p>
        </p:txBody>
      </p:sp>
      <p:grpSp>
        <p:nvGrpSpPr>
          <p:cNvPr id="10" name="Group 9"/>
          <p:cNvGrpSpPr/>
          <p:nvPr/>
        </p:nvGrpSpPr>
        <p:grpSpPr>
          <a:xfrm>
            <a:off x="1567166" y="6264314"/>
            <a:ext cx="2581156" cy="455335"/>
            <a:chOff x="1567166" y="6264314"/>
            <a:chExt cx="2581156" cy="455335"/>
          </a:xfrm>
        </p:grpSpPr>
        <p:sp>
          <p:nvSpPr>
            <p:cNvPr id="8" name="Rectangle 7"/>
            <p:cNvSpPr/>
            <p:nvPr/>
          </p:nvSpPr>
          <p:spPr>
            <a:xfrm>
              <a:off x="1567166" y="6264314"/>
              <a:ext cx="2581156" cy="276999"/>
            </a:xfrm>
            <a:prstGeom prst="rect">
              <a:avLst/>
            </a:prstGeom>
          </p:spPr>
          <p:txBody>
            <a:bodyPr wrap="none">
              <a:spAutoFit/>
            </a:bodyPr>
            <a:lstStyle/>
            <a:p>
              <a:r>
                <a:rPr lang="en-GB" sz="1200" u="sng" dirty="0">
                  <a:latin typeface="Segoe Print" pitchFamily="2" charset="0"/>
                  <a:cs typeface="Arial" pitchFamily="34" charset="0"/>
                </a:rPr>
                <a:t>Distance moved by component</a:t>
              </a:r>
            </a:p>
          </p:txBody>
        </p:sp>
        <p:sp>
          <p:nvSpPr>
            <p:cNvPr id="9" name="Rectangle 8"/>
            <p:cNvSpPr/>
            <p:nvPr/>
          </p:nvSpPr>
          <p:spPr>
            <a:xfrm>
              <a:off x="1721297" y="6442650"/>
              <a:ext cx="2247731" cy="276999"/>
            </a:xfrm>
            <a:prstGeom prst="rect">
              <a:avLst/>
            </a:prstGeom>
          </p:spPr>
          <p:txBody>
            <a:bodyPr wrap="none">
              <a:spAutoFit/>
            </a:bodyPr>
            <a:lstStyle/>
            <a:p>
              <a:r>
                <a:rPr lang="en-GB" sz="1200" dirty="0">
                  <a:latin typeface="Segoe Print" pitchFamily="2" charset="0"/>
                  <a:cs typeface="Arial" pitchFamily="34" charset="0"/>
                </a:rPr>
                <a:t>Distance moved </a:t>
              </a:r>
              <a:r>
                <a:rPr lang="en-GB" sz="1200" dirty="0" smtClean="0">
                  <a:latin typeface="Segoe Print" pitchFamily="2" charset="0"/>
                  <a:cs typeface="Arial" pitchFamily="34" charset="0"/>
                </a:rPr>
                <a:t>by </a:t>
              </a:r>
              <a:r>
                <a:rPr lang="en-GB" sz="1200" dirty="0">
                  <a:latin typeface="Segoe Print" pitchFamily="2" charset="0"/>
                  <a:cs typeface="Arial" pitchFamily="34" charset="0"/>
                </a:rPr>
                <a:t>solvent</a:t>
              </a:r>
            </a:p>
          </p:txBody>
        </p:sp>
      </p:grpSp>
      <p:pic>
        <p:nvPicPr>
          <p:cNvPr id="6146" name="Picture 2" descr="http://upload.wikimedia.org/wikipedia/commons/b/b9/Gcms_schematic.gif"/>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16015" y="1355300"/>
            <a:ext cx="2451701" cy="159667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228439" y="1412776"/>
            <a:ext cx="1880065" cy="1532246"/>
            <a:chOff x="7844382" y="1801868"/>
            <a:chExt cx="2117777" cy="1659369"/>
          </a:xfrm>
        </p:grpSpPr>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8906" y="1801868"/>
              <a:ext cx="1913253" cy="140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305738" y="3215016"/>
              <a:ext cx="1160895" cy="246221"/>
            </a:xfrm>
            <a:prstGeom prst="rect">
              <a:avLst/>
            </a:prstGeom>
            <a:noFill/>
          </p:spPr>
          <p:txBody>
            <a:bodyPr wrap="none" rtlCol="0">
              <a:spAutoFit/>
            </a:bodyPr>
            <a:lstStyle/>
            <a:p>
              <a:r>
                <a:rPr lang="en-GB" sz="1000" dirty="0" smtClean="0">
                  <a:latin typeface="Segoe Print" pitchFamily="2" charset="0"/>
                </a:rPr>
                <a:t>Retention time</a:t>
              </a:r>
              <a:endParaRPr lang="en-GB" sz="1000" dirty="0">
                <a:latin typeface="Segoe Print" pitchFamily="2" charset="0"/>
              </a:endParaRPr>
            </a:p>
          </p:txBody>
        </p:sp>
        <p:sp>
          <p:nvSpPr>
            <p:cNvPr id="53" name="TextBox 52"/>
            <p:cNvSpPr txBox="1"/>
            <p:nvPr/>
          </p:nvSpPr>
          <p:spPr>
            <a:xfrm rot="16200000">
              <a:off x="7249187" y="2567239"/>
              <a:ext cx="1436612" cy="246221"/>
            </a:xfrm>
            <a:prstGeom prst="rect">
              <a:avLst/>
            </a:prstGeom>
            <a:noFill/>
          </p:spPr>
          <p:txBody>
            <a:bodyPr wrap="none" rtlCol="0">
              <a:spAutoFit/>
            </a:bodyPr>
            <a:lstStyle/>
            <a:p>
              <a:r>
                <a:rPr lang="en-GB" sz="1000" dirty="0" smtClean="0">
                  <a:latin typeface="Segoe Print" pitchFamily="2" charset="0"/>
                </a:rPr>
                <a:t>Relative abundance</a:t>
              </a:r>
              <a:endParaRPr lang="en-GB" sz="1000" dirty="0">
                <a:latin typeface="Segoe Print" pitchFamily="2" charset="0"/>
              </a:endParaRPr>
            </a:p>
          </p:txBody>
        </p:sp>
      </p:grpSp>
      <p:sp>
        <p:nvSpPr>
          <p:cNvPr id="13" name="Rectangle 12"/>
          <p:cNvSpPr/>
          <p:nvPr/>
        </p:nvSpPr>
        <p:spPr>
          <a:xfrm>
            <a:off x="5975319" y="1361837"/>
            <a:ext cx="1116124" cy="307777"/>
          </a:xfrm>
          <a:prstGeom prst="rect">
            <a:avLst/>
          </a:prstGeom>
        </p:spPr>
        <p:txBody>
          <a:bodyPr wrap="square">
            <a:spAutoFit/>
          </a:bodyPr>
          <a:lstStyle/>
          <a:p>
            <a:pPr algn="r"/>
            <a:r>
              <a:rPr lang="en-GB" sz="1400" u="sng" dirty="0" smtClean="0">
                <a:latin typeface="Comic Sans MS" pitchFamily="66" charset="0"/>
              </a:rPr>
              <a:t>GC, GC-MS</a:t>
            </a:r>
            <a:endParaRPr lang="en-GB" sz="1400" u="sng" dirty="0">
              <a:latin typeface="Comic Sans MS" pitchFamily="66" charset="0"/>
            </a:endParaRPr>
          </a:p>
        </p:txBody>
      </p:sp>
      <p:sp>
        <p:nvSpPr>
          <p:cNvPr id="14" name="Rectangle 13"/>
          <p:cNvSpPr/>
          <p:nvPr/>
        </p:nvSpPr>
        <p:spPr>
          <a:xfrm>
            <a:off x="4716017" y="4903767"/>
            <a:ext cx="2232247" cy="1815882"/>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The output from the gas chromatography column can be linked to a mass spectrometer, which can be used to identify the substances leaving the end of the </a:t>
            </a:r>
            <a:r>
              <a:rPr lang="en-GB" sz="1400" dirty="0" smtClean="0">
                <a:latin typeface="Comic Sans MS" pitchFamily="66" charset="0"/>
                <a:cs typeface="Arial" pitchFamily="34" charset="0"/>
              </a:rPr>
              <a:t>column by relative </a:t>
            </a:r>
            <a:r>
              <a:rPr lang="en-GB" sz="1400" dirty="0">
                <a:latin typeface="Comic Sans MS" pitchFamily="66" charset="0"/>
                <a:cs typeface="Arial" pitchFamily="34" charset="0"/>
              </a:rPr>
              <a:t>molecular </a:t>
            </a:r>
            <a:r>
              <a:rPr lang="en-GB" sz="1400" dirty="0" smtClean="0">
                <a:latin typeface="Comic Sans MS" pitchFamily="66" charset="0"/>
                <a:cs typeface="Arial" pitchFamily="34" charset="0"/>
              </a:rPr>
              <a:t>mass</a:t>
            </a:r>
            <a:endParaRPr lang="en-GB" sz="1400" dirty="0">
              <a:latin typeface="Comic Sans MS" pitchFamily="66" charset="0"/>
              <a:cs typeface="Arial" pitchFamily="34" charset="0"/>
            </a:endParaRPr>
          </a:p>
        </p:txBody>
      </p:sp>
      <p:sp>
        <p:nvSpPr>
          <p:cNvPr id="56" name="Right Arrow 55"/>
          <p:cNvSpPr/>
          <p:nvPr/>
        </p:nvSpPr>
        <p:spPr>
          <a:xfrm rot="7078145" flipV="1">
            <a:off x="8437628" y="5411063"/>
            <a:ext cx="552400" cy="249660"/>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31145" y="4869160"/>
            <a:ext cx="2005351" cy="646331"/>
          </a:xfrm>
          <a:prstGeom prst="rect">
            <a:avLst/>
          </a:prstGeom>
        </p:spPr>
        <p:txBody>
          <a:bodyPr wrap="square">
            <a:spAutoFit/>
          </a:bodyPr>
          <a:lstStyle/>
          <a:p>
            <a:r>
              <a:rPr lang="en-GB" sz="1200" dirty="0">
                <a:latin typeface="Comic Sans MS" pitchFamily="66" charset="0"/>
                <a:cs typeface="Arial" pitchFamily="34" charset="0"/>
              </a:rPr>
              <a:t>The molecular mass is </a:t>
            </a:r>
            <a:r>
              <a:rPr lang="en-GB" sz="1200" dirty="0" smtClean="0">
                <a:latin typeface="Comic Sans MS" pitchFamily="66" charset="0"/>
                <a:cs typeface="Arial" pitchFamily="34" charset="0"/>
              </a:rPr>
              <a:t>given </a:t>
            </a:r>
            <a:r>
              <a:rPr lang="en-GB" sz="1200" dirty="0">
                <a:latin typeface="Comic Sans MS" pitchFamily="66" charset="0"/>
                <a:cs typeface="Arial" pitchFamily="34" charset="0"/>
              </a:rPr>
              <a:t>by the molecular </a:t>
            </a:r>
            <a:r>
              <a:rPr lang="en-GB" sz="1200" dirty="0" smtClean="0">
                <a:latin typeface="Comic Sans MS" pitchFamily="66" charset="0"/>
                <a:cs typeface="Arial" pitchFamily="34" charset="0"/>
              </a:rPr>
              <a:t>ion peak</a:t>
            </a:r>
            <a:r>
              <a:rPr lang="en-GB" sz="1200" dirty="0">
                <a:latin typeface="Comic Sans MS" pitchFamily="66" charset="0"/>
                <a:cs typeface="Arial" pitchFamily="34" charset="0"/>
              </a:rPr>
              <a:t>.</a:t>
            </a:r>
          </a:p>
        </p:txBody>
      </p:sp>
    </p:spTree>
    <p:extLst>
      <p:ext uri="{BB962C8B-B14F-4D97-AF65-F5344CB8AC3E}">
        <p14:creationId xmlns:p14="http://schemas.microsoft.com/office/powerpoint/2010/main" val="2514851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Analytical techniques</a:t>
            </a:r>
          </a:p>
        </p:txBody>
      </p:sp>
      <p:sp>
        <p:nvSpPr>
          <p:cNvPr id="43" name="Content Placeholder 2"/>
          <p:cNvSpPr>
            <a:spLocks noGrp="1"/>
          </p:cNvSpPr>
          <p:nvPr>
            <p:ph idx="1"/>
          </p:nvPr>
        </p:nvSpPr>
        <p:spPr>
          <a:xfrm>
            <a:off x="286206" y="1212777"/>
            <a:ext cx="8820472" cy="5239781"/>
          </a:xfrm>
        </p:spPr>
        <p:txBody>
          <a:bodyPr>
            <a:normAutofit fontScale="85000" lnSpcReduction="10000"/>
          </a:bodyPr>
          <a:lstStyle/>
          <a:p>
            <a:pPr marL="514350" indent="-514350">
              <a:buFont typeface="+mj-lt"/>
              <a:buAutoNum type="arabicPeriod"/>
            </a:pPr>
            <a:r>
              <a:rPr lang="en-GB" sz="2400" dirty="0" smtClean="0">
                <a:latin typeface="Comic Sans MS" pitchFamily="66" charset="0"/>
              </a:rPr>
              <a:t>How can you separate…</a:t>
            </a:r>
          </a:p>
          <a:p>
            <a:pPr marL="914400" lvl="1" indent="-514350">
              <a:buFont typeface="+mj-lt"/>
              <a:buAutoNum type="alphaLcParenR"/>
            </a:pPr>
            <a:r>
              <a:rPr lang="en-GB" sz="2000" dirty="0" smtClean="0">
                <a:latin typeface="Comic Sans MS" pitchFamily="66" charset="0"/>
              </a:rPr>
              <a:t>A solid from a liquid</a:t>
            </a:r>
          </a:p>
          <a:p>
            <a:pPr marL="914400" lvl="1" indent="-514350">
              <a:buFont typeface="+mj-lt"/>
              <a:buAutoNum type="alphaLcParenR"/>
            </a:pPr>
            <a:r>
              <a:rPr lang="en-GB" sz="2000" dirty="0" smtClean="0">
                <a:latin typeface="Comic Sans MS" pitchFamily="66" charset="0"/>
              </a:rPr>
              <a:t>A liquid from a gas</a:t>
            </a:r>
          </a:p>
          <a:p>
            <a:pPr marL="914400" lvl="1" indent="-514350">
              <a:buFont typeface="+mj-lt"/>
              <a:buAutoNum type="alphaLcParenR"/>
            </a:pPr>
            <a:r>
              <a:rPr lang="en-GB" sz="2000" dirty="0" smtClean="0">
                <a:latin typeface="Comic Sans MS" pitchFamily="66" charset="0"/>
              </a:rPr>
              <a:t>A liquid from a liquid</a:t>
            </a:r>
          </a:p>
          <a:p>
            <a:pPr marL="400050" lvl="1" indent="0">
              <a:buNone/>
            </a:pPr>
            <a:endParaRPr lang="en-GB" sz="2000" dirty="0" smtClean="0">
              <a:latin typeface="Comic Sans MS" pitchFamily="66" charset="0"/>
            </a:endParaRPr>
          </a:p>
          <a:p>
            <a:pPr marL="514350" indent="-514350">
              <a:buFont typeface="+mj-lt"/>
              <a:buAutoNum type="arabicPeriod"/>
            </a:pPr>
            <a:r>
              <a:rPr lang="en-GB" sz="2400" dirty="0" smtClean="0">
                <a:latin typeface="Comic Sans MS" pitchFamily="66" charset="0"/>
              </a:rPr>
              <a:t>What is an E-number?</a:t>
            </a:r>
          </a:p>
          <a:p>
            <a:pPr marL="514350" indent="-514350">
              <a:buFont typeface="+mj-lt"/>
              <a:buAutoNum type="arabicPeriod"/>
            </a:pPr>
            <a:r>
              <a:rPr lang="en-GB" sz="2400" dirty="0">
                <a:latin typeface="Comic Sans MS" pitchFamily="66" charset="0"/>
              </a:rPr>
              <a:t>State one advantage and one disadvantage of </a:t>
            </a:r>
            <a:r>
              <a:rPr lang="en-GB" sz="2400" dirty="0" smtClean="0">
                <a:latin typeface="Comic Sans MS" pitchFamily="66" charset="0"/>
              </a:rPr>
              <a:t>chromatography.</a:t>
            </a:r>
          </a:p>
          <a:p>
            <a:pPr marL="514350" indent="-514350">
              <a:buFont typeface="+mj-lt"/>
              <a:buAutoNum type="arabicPeriod"/>
            </a:pPr>
            <a:r>
              <a:rPr lang="en-GB" sz="2400" dirty="0" smtClean="0">
                <a:latin typeface="Comic Sans MS" pitchFamily="66" charset="0"/>
              </a:rPr>
              <a:t>What do we call the filter paper after the chromatography experiment has ended?</a:t>
            </a:r>
          </a:p>
          <a:p>
            <a:pPr marL="514350" indent="-514350">
              <a:buFont typeface="+mj-lt"/>
              <a:buAutoNum type="arabicPeriod"/>
            </a:pPr>
            <a:r>
              <a:rPr lang="en-GB" sz="2400" dirty="0" smtClean="0">
                <a:latin typeface="Comic Sans MS" pitchFamily="66" charset="0"/>
              </a:rPr>
              <a:t>What colours are present in blank inks?</a:t>
            </a:r>
          </a:p>
          <a:p>
            <a:pPr marL="514350" indent="-514350">
              <a:buFont typeface="+mj-lt"/>
              <a:buAutoNum type="arabicPeriod"/>
            </a:pPr>
            <a:r>
              <a:rPr lang="en-GB" sz="2400" dirty="0" smtClean="0">
                <a:latin typeface="Comic Sans MS" pitchFamily="66" charset="0"/>
              </a:rPr>
              <a:t>What does the </a:t>
            </a:r>
            <a:r>
              <a:rPr lang="en-GB" sz="2400" dirty="0" err="1" smtClean="0">
                <a:latin typeface="Comic Sans MS" pitchFamily="66" charset="0"/>
              </a:rPr>
              <a:t>R</a:t>
            </a:r>
            <a:r>
              <a:rPr lang="en-GB" sz="2400" baseline="-25000" dirty="0" err="1" smtClean="0">
                <a:latin typeface="Comic Sans MS" pitchFamily="66" charset="0"/>
              </a:rPr>
              <a:t>f</a:t>
            </a:r>
            <a:r>
              <a:rPr lang="en-GB" sz="2400" dirty="0" smtClean="0">
                <a:latin typeface="Comic Sans MS" pitchFamily="66" charset="0"/>
              </a:rPr>
              <a:t> value represent?</a:t>
            </a:r>
          </a:p>
          <a:p>
            <a:pPr marL="514350" indent="-514350">
              <a:buFont typeface="+mj-lt"/>
              <a:buAutoNum type="arabicPeriod"/>
            </a:pPr>
            <a:r>
              <a:rPr lang="en-GB" sz="2400" dirty="0" smtClean="0">
                <a:latin typeface="Comic Sans MS" pitchFamily="66" charset="0"/>
              </a:rPr>
              <a:t>What do the initials GC-MS  stand for?</a:t>
            </a:r>
          </a:p>
          <a:p>
            <a:pPr marL="514350" indent="-514350">
              <a:buFont typeface="+mj-lt"/>
              <a:buAutoNum type="arabicPeriod"/>
            </a:pPr>
            <a:r>
              <a:rPr lang="en-GB" sz="2400" dirty="0" smtClean="0">
                <a:latin typeface="Comic Sans MS" pitchFamily="66" charset="0"/>
              </a:rPr>
              <a:t>Give an example of a typical carrier gas in a GC-MS.</a:t>
            </a:r>
          </a:p>
          <a:p>
            <a:pPr marL="514350" indent="-514350">
              <a:buFont typeface="+mj-lt"/>
              <a:buAutoNum type="arabicPeriod"/>
            </a:pPr>
            <a:r>
              <a:rPr lang="en-GB" sz="2400" dirty="0" smtClean="0">
                <a:latin typeface="Comic Sans MS" pitchFamily="66" charset="0"/>
              </a:rPr>
              <a:t>What is the period of time a gas remains in the column of a GC-MS called</a:t>
            </a:r>
            <a:r>
              <a:rPr lang="en-GB" sz="2400" dirty="0">
                <a:latin typeface="Comic Sans MS" pitchFamily="66" charset="0"/>
              </a:rPr>
              <a:t>?</a:t>
            </a:r>
            <a:endParaRPr lang="en-GB" sz="2400" dirty="0" smtClean="0">
              <a:latin typeface="Comic Sans MS" pitchFamily="66" charset="0"/>
            </a:endParaRPr>
          </a:p>
          <a:p>
            <a:pPr marL="514350" indent="-514350">
              <a:buFont typeface="+mj-lt"/>
              <a:buAutoNum type="arabicPeriod"/>
            </a:pPr>
            <a:r>
              <a:rPr lang="en-GB" sz="2400" dirty="0" smtClean="0">
                <a:latin typeface="Comic Sans MS" pitchFamily="66" charset="0"/>
              </a:rPr>
              <a:t>Give a use for chromatography.</a:t>
            </a:r>
          </a:p>
        </p:txBody>
      </p:sp>
    </p:spTree>
    <p:extLst>
      <p:ext uri="{BB962C8B-B14F-4D97-AF65-F5344CB8AC3E}">
        <p14:creationId xmlns:p14="http://schemas.microsoft.com/office/powerpoint/2010/main" val="3173411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Calculations and moles</a:t>
            </a:r>
            <a:endParaRPr lang="en-GB" sz="5000" b="1" u="sng" dirty="0">
              <a:latin typeface="Segoe Print" pitchFamily="2" charset="0"/>
            </a:endParaRPr>
          </a:p>
        </p:txBody>
      </p:sp>
      <p:sp>
        <p:nvSpPr>
          <p:cNvPr id="2" name="Rectangle 1"/>
          <p:cNvSpPr/>
          <p:nvPr/>
        </p:nvSpPr>
        <p:spPr>
          <a:xfrm>
            <a:off x="107504" y="1240851"/>
            <a:ext cx="4248472" cy="954107"/>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The </a:t>
            </a:r>
            <a:r>
              <a:rPr lang="en-GB" sz="1400" b="1" u="sng" dirty="0">
                <a:latin typeface="Comic Sans MS" pitchFamily="66" charset="0"/>
                <a:cs typeface="Arial" pitchFamily="34" charset="0"/>
              </a:rPr>
              <a:t>relative atomic mass</a:t>
            </a:r>
            <a:r>
              <a:rPr lang="en-GB" sz="1400" dirty="0">
                <a:latin typeface="Comic Sans MS" pitchFamily="66" charset="0"/>
                <a:cs typeface="Arial" pitchFamily="34" charset="0"/>
              </a:rPr>
              <a:t> of an element (</a:t>
            </a:r>
            <a:r>
              <a:rPr lang="en-GB" sz="1400" b="1" u="sng" dirty="0" err="1">
                <a:latin typeface="Comic Sans MS" pitchFamily="66" charset="0"/>
                <a:cs typeface="Arial" pitchFamily="34" charset="0"/>
              </a:rPr>
              <a:t>Ar</a:t>
            </a:r>
            <a:r>
              <a:rPr lang="en-GB" sz="1400" dirty="0">
                <a:latin typeface="Comic Sans MS" pitchFamily="66" charset="0"/>
                <a:cs typeface="Arial" pitchFamily="34" charset="0"/>
              </a:rPr>
              <a:t>)</a:t>
            </a:r>
            <a:br>
              <a:rPr lang="en-GB" sz="1400" dirty="0">
                <a:latin typeface="Comic Sans MS" pitchFamily="66" charset="0"/>
                <a:cs typeface="Arial" pitchFamily="34" charset="0"/>
              </a:rPr>
            </a:br>
            <a:r>
              <a:rPr lang="en-GB" sz="1400" dirty="0">
                <a:latin typeface="Comic Sans MS" pitchFamily="66" charset="0"/>
                <a:cs typeface="Arial" pitchFamily="34" charset="0"/>
              </a:rPr>
              <a:t>compares the mass of atoms of the element</a:t>
            </a:r>
            <a:br>
              <a:rPr lang="en-GB" sz="1400" dirty="0">
                <a:latin typeface="Comic Sans MS" pitchFamily="66" charset="0"/>
                <a:cs typeface="Arial" pitchFamily="34" charset="0"/>
              </a:rPr>
            </a:br>
            <a:r>
              <a:rPr lang="en-GB" sz="1400" dirty="0">
                <a:latin typeface="Comic Sans MS" pitchFamily="66" charset="0"/>
                <a:cs typeface="Arial" pitchFamily="34" charset="0"/>
              </a:rPr>
              <a:t>with the </a:t>
            </a:r>
            <a:r>
              <a:rPr lang="en-GB" sz="1400" baseline="30000" dirty="0">
                <a:latin typeface="Comic Sans MS" pitchFamily="66" charset="0"/>
                <a:cs typeface="Arial" pitchFamily="34" charset="0"/>
              </a:rPr>
              <a:t>12</a:t>
            </a:r>
            <a:r>
              <a:rPr lang="en-GB" sz="1400" dirty="0">
                <a:latin typeface="Comic Sans MS" pitchFamily="66" charset="0"/>
                <a:cs typeface="Arial" pitchFamily="34" charset="0"/>
              </a:rPr>
              <a:t>C isotope. It is an average value for the isotopes of the element</a:t>
            </a:r>
          </a:p>
        </p:txBody>
      </p:sp>
      <p:sp>
        <p:nvSpPr>
          <p:cNvPr id="3" name="Rectangle 2"/>
          <p:cNvSpPr/>
          <p:nvPr/>
        </p:nvSpPr>
        <p:spPr>
          <a:xfrm>
            <a:off x="107504" y="2306439"/>
            <a:ext cx="4248472" cy="738664"/>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The </a:t>
            </a:r>
            <a:r>
              <a:rPr lang="en-GB" sz="1400" b="1" u="sng" dirty="0">
                <a:latin typeface="Comic Sans MS" pitchFamily="66" charset="0"/>
                <a:cs typeface="Arial" pitchFamily="34" charset="0"/>
              </a:rPr>
              <a:t>relative formula mass</a:t>
            </a:r>
            <a:r>
              <a:rPr lang="en-GB" sz="1400" dirty="0">
                <a:latin typeface="Comic Sans MS" pitchFamily="66" charset="0"/>
                <a:cs typeface="Arial" pitchFamily="34" charset="0"/>
              </a:rPr>
              <a:t> (Mr) of a compound </a:t>
            </a:r>
          </a:p>
          <a:p>
            <a:r>
              <a:rPr lang="en-GB" sz="1400" dirty="0">
                <a:latin typeface="Comic Sans MS" pitchFamily="66" charset="0"/>
                <a:cs typeface="Arial" pitchFamily="34" charset="0"/>
              </a:rPr>
              <a:t>is the sum of the relative atomic masses of the</a:t>
            </a:r>
          </a:p>
          <a:p>
            <a:r>
              <a:rPr lang="en-GB" sz="1400" dirty="0">
                <a:latin typeface="Comic Sans MS" pitchFamily="66" charset="0"/>
                <a:cs typeface="Arial" pitchFamily="34" charset="0"/>
              </a:rPr>
              <a:t> atoms in the numbers shown in the formula.</a:t>
            </a:r>
          </a:p>
        </p:txBody>
      </p:sp>
      <p:sp>
        <p:nvSpPr>
          <p:cNvPr id="21" name="Rectangle 20"/>
          <p:cNvSpPr/>
          <p:nvPr/>
        </p:nvSpPr>
        <p:spPr>
          <a:xfrm>
            <a:off x="107504" y="3151951"/>
            <a:ext cx="4248472" cy="523220"/>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The relative formula mass of a substance, in </a:t>
            </a:r>
          </a:p>
          <a:p>
            <a:r>
              <a:rPr lang="en-GB" sz="1400" dirty="0">
                <a:latin typeface="Comic Sans MS" pitchFamily="66" charset="0"/>
                <a:cs typeface="Arial" pitchFamily="34" charset="0"/>
              </a:rPr>
              <a:t>grams, is known as one </a:t>
            </a:r>
            <a:r>
              <a:rPr lang="en-GB" sz="1400" b="1" u="sng" dirty="0">
                <a:latin typeface="Comic Sans MS" pitchFamily="66" charset="0"/>
                <a:cs typeface="Arial" pitchFamily="34" charset="0"/>
              </a:rPr>
              <a:t>mole</a:t>
            </a:r>
            <a:r>
              <a:rPr lang="en-GB" sz="1400" dirty="0">
                <a:latin typeface="Comic Sans MS" pitchFamily="66" charset="0"/>
                <a:cs typeface="Arial" pitchFamily="34" charset="0"/>
              </a:rPr>
              <a:t> of that substance.</a:t>
            </a:r>
          </a:p>
        </p:txBody>
      </p:sp>
      <mc:AlternateContent xmlns:mc="http://schemas.openxmlformats.org/markup-compatibility/2006" xmlns:a14="http://schemas.microsoft.com/office/drawing/2010/main">
        <mc:Choice Requires="a14">
          <p:sp>
            <p:nvSpPr>
              <p:cNvPr id="22" name="TextBox 21"/>
              <p:cNvSpPr txBox="1"/>
              <p:nvPr/>
            </p:nvSpPr>
            <p:spPr>
              <a:xfrm>
                <a:off x="107504" y="4134924"/>
                <a:ext cx="4248472" cy="539635"/>
              </a:xfrm>
              <a:prstGeom prst="rect">
                <a:avLst/>
              </a:prstGeom>
              <a:solidFill>
                <a:schemeClr val="bg1"/>
              </a:solid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𝑃</m:t>
                      </m:r>
                      <m:r>
                        <a:rPr lang="en-GB" sz="1400" b="0" i="1" smtClean="0">
                          <a:solidFill>
                            <a:schemeClr val="tx1"/>
                          </a:solidFill>
                          <a:latin typeface="Cambria Math"/>
                        </a:rPr>
                        <m:t>𝑒𝑟𝑐𝑒𝑛𝑡𝑎𝑔𝑒</m:t>
                      </m:r>
                      <m:r>
                        <a:rPr lang="en-GB" sz="1400" i="1" smtClean="0">
                          <a:solidFill>
                            <a:schemeClr val="tx1"/>
                          </a:solidFill>
                          <a:latin typeface="Cambria Math"/>
                        </a:rPr>
                        <m:t>=</m:t>
                      </m:r>
                      <m:f>
                        <m:fPr>
                          <m:ctrlPr>
                            <a:rPr lang="en-GB" sz="1400" i="1" smtClean="0">
                              <a:solidFill>
                                <a:schemeClr val="tx1"/>
                              </a:solidFill>
                              <a:latin typeface="Cambria Math"/>
                            </a:rPr>
                          </m:ctrlPr>
                        </m:fPr>
                        <m:num>
                          <m:r>
                            <a:rPr lang="en-GB" sz="1400" b="0" i="1" smtClean="0">
                              <a:solidFill>
                                <a:schemeClr val="tx1"/>
                              </a:solidFill>
                              <a:latin typeface="Cambria Math"/>
                            </a:rPr>
                            <m:t>𝑡𝑜𝑡𝑎𝑙</m:t>
                          </m:r>
                          <m:r>
                            <a:rPr lang="en-GB" sz="1400" b="0" i="1" smtClean="0">
                              <a:solidFill>
                                <a:schemeClr val="tx1"/>
                              </a:solidFill>
                              <a:latin typeface="Cambria Math"/>
                            </a:rPr>
                            <m:t> </m:t>
                          </m:r>
                          <m:sSub>
                            <m:sSubPr>
                              <m:ctrlPr>
                                <a:rPr lang="en-GB" sz="1400" b="0" i="1" smtClean="0">
                                  <a:solidFill>
                                    <a:schemeClr val="tx1"/>
                                  </a:solidFill>
                                  <a:latin typeface="Cambria Math"/>
                                </a:rPr>
                              </m:ctrlPr>
                            </m:sSubPr>
                            <m:e>
                              <m:r>
                                <a:rPr lang="en-GB" sz="1400" b="0" i="1" smtClean="0">
                                  <a:solidFill>
                                    <a:schemeClr val="tx1"/>
                                  </a:solidFill>
                                  <a:latin typeface="Cambria Math"/>
                                </a:rPr>
                                <m:t>𝐴</m:t>
                              </m:r>
                            </m:e>
                            <m:sub>
                              <m:r>
                                <a:rPr lang="en-GB" sz="1400" b="0" i="1" smtClean="0">
                                  <a:solidFill>
                                    <a:schemeClr val="tx1"/>
                                  </a:solidFill>
                                  <a:latin typeface="Cambria Math"/>
                                </a:rPr>
                                <m:t>𝑟</m:t>
                              </m:r>
                            </m:sub>
                          </m:sSub>
                          <m:r>
                            <a:rPr lang="en-GB" sz="1400" b="0" i="1" smtClean="0">
                              <a:solidFill>
                                <a:schemeClr val="tx1"/>
                              </a:solidFill>
                              <a:latin typeface="Cambria Math"/>
                            </a:rPr>
                            <m:t> </m:t>
                          </m:r>
                          <m:r>
                            <a:rPr lang="en-GB" sz="1400" b="0" i="1" smtClean="0">
                              <a:solidFill>
                                <a:schemeClr val="tx1"/>
                              </a:solidFill>
                              <a:latin typeface="Cambria Math"/>
                            </a:rPr>
                            <m:t>𝑜𝑓</m:t>
                          </m:r>
                          <m:r>
                            <a:rPr lang="en-GB" sz="1400" b="0" i="1" smtClean="0">
                              <a:solidFill>
                                <a:schemeClr val="tx1"/>
                              </a:solidFill>
                              <a:latin typeface="Cambria Math"/>
                            </a:rPr>
                            <m:t> </m:t>
                          </m:r>
                          <m:r>
                            <a:rPr lang="en-GB" sz="1400" b="0" i="1" smtClean="0">
                              <a:solidFill>
                                <a:schemeClr val="tx1"/>
                              </a:solidFill>
                              <a:latin typeface="Cambria Math"/>
                            </a:rPr>
                            <m:t>𝑒𝑙𝑒𝑚𝑒𝑛𝑡</m:t>
                          </m:r>
                        </m:num>
                        <m:den>
                          <m:sSub>
                            <m:sSubPr>
                              <m:ctrlPr>
                                <a:rPr lang="en-GB" sz="1400" i="1" smtClean="0">
                                  <a:solidFill>
                                    <a:schemeClr val="tx1"/>
                                  </a:solidFill>
                                  <a:latin typeface="Cambria Math"/>
                                </a:rPr>
                              </m:ctrlPr>
                            </m:sSubPr>
                            <m:e>
                              <m:r>
                                <a:rPr lang="en-GB" sz="1400" b="0" i="1" smtClean="0">
                                  <a:solidFill>
                                    <a:schemeClr val="tx1"/>
                                  </a:solidFill>
                                  <a:latin typeface="Cambria Math"/>
                                </a:rPr>
                                <m:t>𝑀</m:t>
                              </m:r>
                            </m:e>
                            <m:sub>
                              <m:r>
                                <a:rPr lang="en-GB" sz="1400" b="0" i="1" smtClean="0">
                                  <a:solidFill>
                                    <a:schemeClr val="tx1"/>
                                  </a:solidFill>
                                  <a:latin typeface="Cambria Math"/>
                                </a:rPr>
                                <m:t>𝑟</m:t>
                              </m:r>
                            </m:sub>
                          </m:sSub>
                          <m:r>
                            <a:rPr lang="en-GB" sz="1400" b="0" i="1" smtClean="0">
                              <a:solidFill>
                                <a:schemeClr val="tx1"/>
                              </a:solidFill>
                              <a:latin typeface="Cambria Math"/>
                            </a:rPr>
                            <m:t> </m:t>
                          </m:r>
                          <m:r>
                            <a:rPr lang="en-GB" sz="1400" b="0" i="1" smtClean="0">
                              <a:solidFill>
                                <a:schemeClr val="tx1"/>
                              </a:solidFill>
                              <a:latin typeface="Cambria Math"/>
                            </a:rPr>
                            <m:t>𝑜𝑓</m:t>
                          </m:r>
                          <m:r>
                            <a:rPr lang="en-GB" sz="1400" b="0" i="1" smtClean="0">
                              <a:solidFill>
                                <a:schemeClr val="tx1"/>
                              </a:solidFill>
                              <a:latin typeface="Cambria Math"/>
                            </a:rPr>
                            <m:t> </m:t>
                          </m:r>
                          <m:r>
                            <a:rPr lang="en-GB" sz="1400" b="0" i="1" smtClean="0">
                              <a:solidFill>
                                <a:schemeClr val="tx1"/>
                              </a:solidFill>
                              <a:latin typeface="Cambria Math"/>
                            </a:rPr>
                            <m:t>𝑐𝑜𝑚𝑝𝑜𝑢𝑛𝑑</m:t>
                          </m:r>
                        </m:den>
                      </m:f>
                      <m:r>
                        <a:rPr lang="en-GB" sz="1400" b="1" smtClean="0">
                          <a:solidFill>
                            <a:schemeClr val="tx1"/>
                          </a:solidFill>
                          <a:latin typeface="Cambria Math"/>
                          <a:ea typeface="Cambria Math"/>
                        </a:rPr>
                        <m:t>×</m:t>
                      </m:r>
                      <m:r>
                        <a:rPr lang="en-GB" sz="1400" b="1" i="0" smtClean="0">
                          <a:solidFill>
                            <a:schemeClr val="tx1"/>
                          </a:solidFill>
                          <a:latin typeface="Cambria Math"/>
                          <a:ea typeface="Cambria Math"/>
                        </a:rPr>
                        <m:t>𝟏𝟎𝟎</m:t>
                      </m:r>
                    </m:oMath>
                  </m:oMathPara>
                </a14:m>
                <a:endParaRPr lang="en-GB" sz="1400" b="1" dirty="0">
                  <a:solidFill>
                    <a:schemeClr val="tx1"/>
                  </a:solidFill>
                  <a:latin typeface="Comic Sans MS" pitchFamily="66"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504" y="4134924"/>
                <a:ext cx="4248472" cy="539635"/>
              </a:xfrm>
              <a:prstGeom prst="rect">
                <a:avLst/>
              </a:prstGeom>
              <a:blipFill rotWithShape="1">
                <a:blip r:embed="rId5"/>
                <a:stretch>
                  <a:fillRect b="-3297"/>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7856" y="6122863"/>
                <a:ext cx="4248120" cy="538161"/>
              </a:xfrm>
              <a:prstGeom prst="rect">
                <a:avLst/>
              </a:prstGeom>
              <a:solidFill>
                <a:schemeClr val="bg1"/>
              </a:solid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solidFill>
                            <a:schemeClr val="tx1"/>
                          </a:solidFill>
                          <a:latin typeface="Cambria Math"/>
                        </a:rPr>
                        <m:t>𝑃</m:t>
                      </m:r>
                      <m:r>
                        <a:rPr lang="en-GB" sz="1400" b="0" i="1" smtClean="0">
                          <a:solidFill>
                            <a:schemeClr val="tx1"/>
                          </a:solidFill>
                          <a:latin typeface="Cambria Math"/>
                        </a:rPr>
                        <m:t>𝑒𝑟𝑐𝑒𝑛𝑡𝑎𝑔𝑒</m:t>
                      </m:r>
                      <m:r>
                        <a:rPr lang="en-GB" sz="1400" b="0" i="1" smtClean="0">
                          <a:solidFill>
                            <a:schemeClr val="tx1"/>
                          </a:solidFill>
                          <a:latin typeface="Cambria Math"/>
                        </a:rPr>
                        <m:t> </m:t>
                      </m:r>
                      <m:r>
                        <a:rPr lang="en-GB" sz="1400" b="0" i="1" smtClean="0">
                          <a:solidFill>
                            <a:schemeClr val="tx1"/>
                          </a:solidFill>
                          <a:latin typeface="Cambria Math"/>
                        </a:rPr>
                        <m:t>𝑦𝑖𝑒𝑙𝑑</m:t>
                      </m:r>
                      <m:r>
                        <a:rPr lang="en-GB" sz="1400" i="1" smtClean="0">
                          <a:solidFill>
                            <a:schemeClr val="tx1"/>
                          </a:solidFill>
                          <a:latin typeface="Cambria Math"/>
                        </a:rPr>
                        <m:t>=</m:t>
                      </m:r>
                      <m:f>
                        <m:fPr>
                          <m:ctrlPr>
                            <a:rPr lang="en-GB" sz="1400" i="1" smtClean="0">
                              <a:solidFill>
                                <a:schemeClr val="tx1"/>
                              </a:solidFill>
                              <a:latin typeface="Cambria Math"/>
                            </a:rPr>
                          </m:ctrlPr>
                        </m:fPr>
                        <m:num>
                          <m:r>
                            <a:rPr lang="en-GB" sz="1400" b="0" i="1" smtClean="0">
                              <a:solidFill>
                                <a:schemeClr val="tx1"/>
                              </a:solidFill>
                              <a:latin typeface="Cambria Math"/>
                            </a:rPr>
                            <m:t>𝐴𝑐𝑡𝑢𝑎𝑙</m:t>
                          </m:r>
                          <m:r>
                            <a:rPr lang="en-GB" sz="1400" b="0" i="1" smtClean="0">
                              <a:solidFill>
                                <a:schemeClr val="tx1"/>
                              </a:solidFill>
                              <a:latin typeface="Cambria Math"/>
                            </a:rPr>
                            <m:t> </m:t>
                          </m:r>
                          <m:r>
                            <a:rPr lang="en-GB" sz="1400" b="0" i="1" smtClean="0">
                              <a:solidFill>
                                <a:schemeClr val="tx1"/>
                              </a:solidFill>
                              <a:latin typeface="Cambria Math"/>
                            </a:rPr>
                            <m:t>𝑦𝑖𝑒𝑙𝑑</m:t>
                          </m:r>
                        </m:num>
                        <m:den>
                          <m:r>
                            <a:rPr lang="en-GB" sz="1400" i="1" smtClean="0">
                              <a:solidFill>
                                <a:schemeClr val="tx1"/>
                              </a:solidFill>
                              <a:latin typeface="Cambria Math"/>
                            </a:rPr>
                            <m:t>𝑇</m:t>
                          </m:r>
                          <m:r>
                            <a:rPr lang="en-GB" sz="1400" b="0" i="1" smtClean="0">
                              <a:solidFill>
                                <a:schemeClr val="tx1"/>
                              </a:solidFill>
                              <a:latin typeface="Cambria Math"/>
                            </a:rPr>
                            <m:t>h𝑒𝑜𝑟𝑒𝑡𝑖𝑐𝑎𝑙</m:t>
                          </m:r>
                          <m:r>
                            <a:rPr lang="en-GB" sz="1400" b="0" i="1" smtClean="0">
                              <a:solidFill>
                                <a:schemeClr val="tx1"/>
                              </a:solidFill>
                              <a:latin typeface="Cambria Math"/>
                            </a:rPr>
                            <m:t> </m:t>
                          </m:r>
                          <m:r>
                            <a:rPr lang="en-GB" sz="1400" b="0" i="1" smtClean="0">
                              <a:solidFill>
                                <a:schemeClr val="tx1"/>
                              </a:solidFill>
                              <a:latin typeface="Cambria Math"/>
                            </a:rPr>
                            <m:t>𝑦𝑖𝑒𝑙𝑑</m:t>
                          </m:r>
                        </m:den>
                      </m:f>
                      <m:r>
                        <a:rPr lang="en-GB" sz="1400" b="1" smtClean="0">
                          <a:solidFill>
                            <a:schemeClr val="tx1"/>
                          </a:solidFill>
                          <a:latin typeface="Cambria Math"/>
                          <a:ea typeface="Cambria Math"/>
                        </a:rPr>
                        <m:t>×</m:t>
                      </m:r>
                      <m:r>
                        <a:rPr lang="en-GB" sz="1400" b="1" i="0" smtClean="0">
                          <a:solidFill>
                            <a:schemeClr val="tx1"/>
                          </a:solidFill>
                          <a:latin typeface="Cambria Math"/>
                          <a:ea typeface="Cambria Math"/>
                        </a:rPr>
                        <m:t>𝟏𝟎𝟎</m:t>
                      </m:r>
                    </m:oMath>
                  </m:oMathPara>
                </a14:m>
                <a:endParaRPr lang="en-GB" sz="1400" b="1" dirty="0">
                  <a:solidFill>
                    <a:schemeClr val="tx1"/>
                  </a:solidFill>
                  <a:latin typeface="Comic Sans MS" pitchFamily="66"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7856" y="6122863"/>
                <a:ext cx="4248120" cy="538161"/>
              </a:xfrm>
              <a:prstGeom prst="rect">
                <a:avLst/>
              </a:prstGeom>
              <a:blipFill rotWithShape="1">
                <a:blip r:embed="rId6"/>
                <a:stretch>
                  <a:fillRect b="-3297"/>
                </a:stretch>
              </a:blipFill>
              <a:ln w="12700">
                <a:solidFill>
                  <a:schemeClr val="tx1"/>
                </a:solidFill>
              </a:ln>
            </p:spPr>
            <p:txBody>
              <a:bodyPr/>
              <a:lstStyle/>
              <a:p>
                <a:r>
                  <a:rPr lang="en-GB">
                    <a:noFill/>
                  </a:rPr>
                  <a:t> </a:t>
                </a:r>
              </a:p>
            </p:txBody>
          </p:sp>
        </mc:Fallback>
      </mc:AlternateContent>
      <p:sp>
        <p:nvSpPr>
          <p:cNvPr id="5" name="Rectangle 4"/>
          <p:cNvSpPr/>
          <p:nvPr/>
        </p:nvSpPr>
        <p:spPr>
          <a:xfrm>
            <a:off x="107504" y="5053564"/>
            <a:ext cx="4248472" cy="954107"/>
          </a:xfrm>
          <a:prstGeom prst="rect">
            <a:avLst/>
          </a:prstGeom>
          <a:ln w="12700">
            <a:solidFill>
              <a:schemeClr val="tx1"/>
            </a:solidFill>
          </a:ln>
        </p:spPr>
        <p:txBody>
          <a:bodyPr wrap="square">
            <a:spAutoFit/>
          </a:bodyPr>
          <a:lstStyle/>
          <a:p>
            <a:r>
              <a:rPr lang="en-GB" sz="1400" dirty="0">
                <a:latin typeface="Comic Sans MS" pitchFamily="66" charset="0"/>
              </a:rPr>
              <a:t>The amount of a product obtained is known </a:t>
            </a:r>
            <a:r>
              <a:rPr lang="en-GB" sz="1400" dirty="0" smtClean="0">
                <a:latin typeface="Comic Sans MS" pitchFamily="66" charset="0"/>
              </a:rPr>
              <a:t>as the yield</a:t>
            </a:r>
            <a:r>
              <a:rPr lang="en-GB" sz="1400" dirty="0">
                <a:latin typeface="Comic Sans MS" pitchFamily="66" charset="0"/>
              </a:rPr>
              <a:t>. When compared with the maximum theoretical amount as a percentage, it is called the percentage yield.</a:t>
            </a:r>
          </a:p>
        </p:txBody>
      </p:sp>
      <p:sp>
        <p:nvSpPr>
          <p:cNvPr id="31" name="Rectangle 30"/>
          <p:cNvSpPr/>
          <p:nvPr/>
        </p:nvSpPr>
        <p:spPr>
          <a:xfrm>
            <a:off x="107504" y="3826178"/>
            <a:ext cx="4248472" cy="307777"/>
          </a:xfrm>
          <a:prstGeom prst="rect">
            <a:avLst/>
          </a:prstGeom>
          <a:noFill/>
          <a:ln w="12700">
            <a:noFill/>
          </a:ln>
        </p:spPr>
        <p:txBody>
          <a:bodyPr wrap="square">
            <a:spAutoFit/>
          </a:bodyPr>
          <a:lstStyle/>
          <a:p>
            <a:r>
              <a:rPr lang="en-GB" sz="1400" b="1" u="sng" dirty="0" smtClean="0">
                <a:latin typeface="Comic Sans MS" pitchFamily="66" charset="0"/>
                <a:cs typeface="Arial" pitchFamily="34" charset="0"/>
              </a:rPr>
              <a:t>Percentage of element in a compound</a:t>
            </a:r>
            <a:endParaRPr lang="en-GB" sz="1400" b="1" u="sng" dirty="0">
              <a:latin typeface="Comic Sans MS" pitchFamily="66" charset="0"/>
              <a:cs typeface="Arial" pitchFamily="34" charset="0"/>
            </a:endParaRPr>
          </a:p>
        </p:txBody>
      </p:sp>
      <p:sp>
        <p:nvSpPr>
          <p:cNvPr id="32" name="Rectangle 31"/>
          <p:cNvSpPr/>
          <p:nvPr/>
        </p:nvSpPr>
        <p:spPr>
          <a:xfrm>
            <a:off x="4716016" y="1240851"/>
            <a:ext cx="4248472" cy="2462213"/>
          </a:xfrm>
          <a:prstGeom prst="rect">
            <a:avLst/>
          </a:prstGeom>
          <a:ln w="12700">
            <a:solidFill>
              <a:schemeClr val="tx1"/>
            </a:solidFill>
          </a:ln>
        </p:spPr>
        <p:txBody>
          <a:bodyPr wrap="square">
            <a:spAutoFit/>
          </a:bodyPr>
          <a:lstStyle/>
          <a:p>
            <a:r>
              <a:rPr lang="en-GB" sz="1400" b="1" u="sng" dirty="0" smtClean="0">
                <a:latin typeface="Comic Sans MS" pitchFamily="66" charset="0"/>
              </a:rPr>
              <a:t>Reacting masses</a:t>
            </a:r>
            <a:r>
              <a:rPr lang="en-GB" sz="1400" dirty="0" smtClean="0">
                <a:latin typeface="Comic Sans MS" pitchFamily="66" charset="0"/>
              </a:rPr>
              <a:t> - What </a:t>
            </a:r>
            <a:r>
              <a:rPr lang="en-GB" sz="1400" dirty="0">
                <a:latin typeface="Comic Sans MS" pitchFamily="66" charset="0"/>
              </a:rPr>
              <a:t>mass of calcium oxide will I get when 20 </a:t>
            </a:r>
            <a:r>
              <a:rPr lang="en-GB" sz="1400" dirty="0" smtClean="0">
                <a:latin typeface="Comic Sans MS" pitchFamily="66" charset="0"/>
              </a:rPr>
              <a:t>g </a:t>
            </a:r>
            <a:r>
              <a:rPr lang="en-GB" sz="1400" dirty="0">
                <a:latin typeface="Comic Sans MS" pitchFamily="66" charset="0"/>
              </a:rPr>
              <a:t>of limestone is decomposed</a:t>
            </a:r>
            <a:r>
              <a:rPr lang="en-GB" sz="1400" dirty="0" smtClean="0">
                <a:latin typeface="Comic Sans MS" pitchFamily="66" charset="0"/>
              </a:rPr>
              <a:t>?</a:t>
            </a:r>
          </a:p>
          <a:p>
            <a:endParaRPr lang="en-GB" sz="1400" dirty="0">
              <a:latin typeface="Comic Sans MS" pitchFamily="66" charset="0"/>
            </a:endParaRPr>
          </a:p>
          <a:p>
            <a:pPr defTabSz="777875"/>
            <a:r>
              <a:rPr lang="en-GB" sz="1400" b="1" dirty="0">
                <a:latin typeface="Comic Sans MS" pitchFamily="66" charset="0"/>
              </a:rPr>
              <a:t>CaCO</a:t>
            </a:r>
            <a:r>
              <a:rPr lang="en-GB" sz="1400" b="1" baseline="-25000" dirty="0">
                <a:latin typeface="Comic Sans MS" pitchFamily="66" charset="0"/>
              </a:rPr>
              <a:t>3</a:t>
            </a:r>
            <a:r>
              <a:rPr lang="en-GB" sz="1400" b="1" dirty="0">
                <a:latin typeface="Comic Sans MS" pitchFamily="66" charset="0"/>
              </a:rPr>
              <a:t>	 </a:t>
            </a:r>
            <a:r>
              <a:rPr lang="en-GB" sz="1400" dirty="0">
                <a:latin typeface="Comic Sans MS" pitchFamily="66" charset="0"/>
                <a:sym typeface="Monotype Sorts" pitchFamily="2" charset="2"/>
              </a:rPr>
              <a:t></a:t>
            </a:r>
            <a:r>
              <a:rPr lang="en-GB" sz="1400" b="1" dirty="0">
                <a:latin typeface="Comic Sans MS" pitchFamily="66" charset="0"/>
              </a:rPr>
              <a:t>     	</a:t>
            </a:r>
            <a:r>
              <a:rPr lang="en-GB" sz="1400" b="1" dirty="0" err="1">
                <a:latin typeface="Comic Sans MS" pitchFamily="66" charset="0"/>
              </a:rPr>
              <a:t>CaO</a:t>
            </a:r>
            <a:r>
              <a:rPr lang="en-GB" sz="1400" b="1" dirty="0">
                <a:latin typeface="Comic Sans MS" pitchFamily="66" charset="0"/>
              </a:rPr>
              <a:t>    	+	CO</a:t>
            </a:r>
            <a:r>
              <a:rPr lang="en-GB" sz="1400" b="1" baseline="-25000" dirty="0">
                <a:latin typeface="Comic Sans MS" pitchFamily="66" charset="0"/>
              </a:rPr>
              <a:t>2</a:t>
            </a:r>
            <a:r>
              <a:rPr lang="en-GB" sz="1400" b="1" dirty="0">
                <a:latin typeface="Comic Sans MS" pitchFamily="66" charset="0"/>
              </a:rPr>
              <a:t>	</a:t>
            </a:r>
          </a:p>
          <a:p>
            <a:pPr defTabSz="777875"/>
            <a:r>
              <a:rPr lang="en-GB" sz="1400" dirty="0">
                <a:latin typeface="Comic Sans MS" pitchFamily="66" charset="0"/>
              </a:rPr>
              <a:t>40+12+(3x16)	40+16		12+(2x16)</a:t>
            </a:r>
          </a:p>
          <a:p>
            <a:pPr defTabSz="777875"/>
            <a:r>
              <a:rPr lang="en-GB" sz="1400" dirty="0">
                <a:latin typeface="Comic Sans MS" pitchFamily="66" charset="0"/>
              </a:rPr>
              <a:t>100g		56g		44g</a:t>
            </a:r>
          </a:p>
          <a:p>
            <a:endParaRPr lang="en-GB" sz="1400" dirty="0" smtClean="0">
              <a:latin typeface="Comic Sans MS" pitchFamily="66" charset="0"/>
            </a:endParaRPr>
          </a:p>
          <a:p>
            <a:r>
              <a:rPr lang="en-GB" sz="1400" dirty="0" smtClean="0">
                <a:latin typeface="Comic Sans MS" pitchFamily="66" charset="0"/>
              </a:rPr>
              <a:t>As 20g is less than 100g the reaction needs to be scaled down by a factor of:</a:t>
            </a:r>
          </a:p>
          <a:p>
            <a:endParaRPr lang="en-GB" sz="1400" dirty="0">
              <a:latin typeface="Comic Sans MS" pitchFamily="66" charset="0"/>
            </a:endParaRPr>
          </a:p>
          <a:p>
            <a:r>
              <a:rPr lang="en-GB" sz="1400" dirty="0" smtClean="0">
                <a:latin typeface="Comic Sans MS" pitchFamily="66" charset="0"/>
              </a:rPr>
              <a:t>So, mass of </a:t>
            </a:r>
            <a:r>
              <a:rPr lang="en-GB" sz="1400" dirty="0" err="1" smtClean="0">
                <a:latin typeface="Comic Sans MS" pitchFamily="66" charset="0"/>
              </a:rPr>
              <a:t>CaO</a:t>
            </a:r>
            <a:r>
              <a:rPr lang="en-GB" sz="1400" dirty="0" smtClean="0">
                <a:latin typeface="Comic Sans MS" pitchFamily="66" charset="0"/>
              </a:rPr>
              <a:t> = 56x0.20 = 11.2g</a:t>
            </a:r>
          </a:p>
        </p:txBody>
      </p:sp>
      <p:sp>
        <p:nvSpPr>
          <p:cNvPr id="33" name="Rectangle 32"/>
          <p:cNvSpPr/>
          <p:nvPr/>
        </p:nvSpPr>
        <p:spPr>
          <a:xfrm>
            <a:off x="107504" y="4745787"/>
            <a:ext cx="4248472" cy="307777"/>
          </a:xfrm>
          <a:prstGeom prst="rect">
            <a:avLst/>
          </a:prstGeom>
          <a:noFill/>
          <a:ln w="12700">
            <a:noFill/>
          </a:ln>
        </p:spPr>
        <p:txBody>
          <a:bodyPr wrap="square">
            <a:spAutoFit/>
          </a:bodyPr>
          <a:lstStyle/>
          <a:p>
            <a:r>
              <a:rPr lang="en-GB" sz="1400" b="1" u="sng" dirty="0" smtClean="0">
                <a:latin typeface="Comic Sans MS" pitchFamily="66" charset="0"/>
                <a:cs typeface="Arial" pitchFamily="34" charset="0"/>
              </a:rPr>
              <a:t>Yield</a:t>
            </a:r>
            <a:endParaRPr lang="en-GB" sz="1400" b="1" u="sng" dirty="0">
              <a:latin typeface="Comic Sans MS" pitchFamily="66" charset="0"/>
              <a:cs typeface="Arial" pitchFamily="34" charset="0"/>
            </a:endParaRPr>
          </a:p>
        </p:txBody>
      </p:sp>
      <p:sp>
        <p:nvSpPr>
          <p:cNvPr id="35" name="Text Box 29"/>
          <p:cNvSpPr txBox="1">
            <a:spLocks noChangeArrowheads="1"/>
          </p:cNvSpPr>
          <p:nvPr/>
        </p:nvSpPr>
        <p:spPr bwMode="auto">
          <a:xfrm>
            <a:off x="7731224" y="2996952"/>
            <a:ext cx="1161256" cy="461665"/>
          </a:xfrm>
          <a:prstGeom prst="rect">
            <a:avLst/>
          </a:prstGeom>
          <a:noFill/>
          <a:ln w="9525">
            <a:solidFill>
              <a:schemeClr val="tx1"/>
            </a:solidFill>
            <a:miter lim="800000"/>
            <a:headEnd/>
            <a:tailEnd/>
          </a:ln>
          <a:effectLst/>
          <a:extLst/>
        </p:spPr>
        <p:txBody>
          <a:bodyPr wrap="square">
            <a:spAutoFit/>
          </a:bodyPr>
          <a:lstStyle/>
          <a:p>
            <a:pPr>
              <a:spcBef>
                <a:spcPct val="50000"/>
              </a:spcBef>
            </a:pPr>
            <a:r>
              <a:rPr lang="en-GB" sz="1200" u="sng" dirty="0" smtClean="0">
                <a:latin typeface="Comic Sans MS" pitchFamily="66" charset="0"/>
              </a:rPr>
              <a:t>20</a:t>
            </a:r>
            <a:r>
              <a:rPr lang="en-GB" sz="1200" dirty="0" smtClean="0">
                <a:latin typeface="Comic Sans MS" pitchFamily="66" charset="0"/>
              </a:rPr>
              <a:t>  </a:t>
            </a:r>
            <a:r>
              <a:rPr lang="en-GB" sz="1200" dirty="0">
                <a:latin typeface="Comic Sans MS" pitchFamily="66" charset="0"/>
              </a:rPr>
              <a:t>= </a:t>
            </a:r>
            <a:r>
              <a:rPr lang="en-GB" sz="1200" dirty="0" smtClean="0">
                <a:latin typeface="Comic Sans MS" pitchFamily="66" charset="0"/>
              </a:rPr>
              <a:t>0.20          100</a:t>
            </a:r>
            <a:endParaRPr lang="en-GB" sz="1200" dirty="0">
              <a:latin typeface="Comic Sans MS" pitchFamily="66"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642038549"/>
              </p:ext>
            </p:extLst>
          </p:nvPr>
        </p:nvGraphicFramePr>
        <p:xfrm>
          <a:off x="4735567" y="3854152"/>
          <a:ext cx="4248472" cy="2743200"/>
        </p:xfrm>
        <a:graphic>
          <a:graphicData uri="http://schemas.openxmlformats.org/drawingml/2006/table">
            <a:tbl>
              <a:tblPr firstRow="1" bandRow="1">
                <a:tableStyleId>{5940675A-B579-460E-94D1-54222C63F5DA}</a:tableStyleId>
              </a:tblPr>
              <a:tblGrid>
                <a:gridCol w="2124236"/>
                <a:gridCol w="2124236"/>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dirty="0" smtClean="0">
                          <a:solidFill>
                            <a:prstClr val="black"/>
                          </a:solidFill>
                          <a:latin typeface="Comic Sans MS" pitchFamily="66" charset="0"/>
                        </a:rPr>
                        <a:t>Empirical formula</a:t>
                      </a:r>
                      <a:r>
                        <a:rPr lang="en-GB" sz="1400" dirty="0" smtClean="0">
                          <a:solidFill>
                            <a:prstClr val="black"/>
                          </a:solidFill>
                          <a:latin typeface="Comic Sans MS" pitchFamily="66" charset="0"/>
                        </a:rPr>
                        <a:t> is the simplest ratio of atoms in a compound. </a:t>
                      </a:r>
                      <a:r>
                        <a:rPr lang="en-GB" sz="1400" b="1" u="sng" dirty="0" smtClean="0">
                          <a:solidFill>
                            <a:prstClr val="black"/>
                          </a:solidFill>
                          <a:latin typeface="Comic Sans MS" pitchFamily="66" charset="0"/>
                        </a:rPr>
                        <a:t>Molecular formula</a:t>
                      </a:r>
                      <a:r>
                        <a:rPr lang="en-GB" sz="1400" dirty="0" smtClean="0">
                          <a:solidFill>
                            <a:prstClr val="black"/>
                          </a:solidFill>
                          <a:latin typeface="Comic Sans MS" pitchFamily="66" charset="0"/>
                        </a:rPr>
                        <a:t> is the actual ratio of atoms. e.g. What is the empirical formula of a compound containing 40.0% </a:t>
                      </a:r>
                      <a:r>
                        <a:rPr lang="en-GB" sz="1400" dirty="0" err="1" smtClean="0">
                          <a:solidFill>
                            <a:prstClr val="black"/>
                          </a:solidFill>
                          <a:latin typeface="Comic Sans MS" pitchFamily="66" charset="0"/>
                        </a:rPr>
                        <a:t>sulfur</a:t>
                      </a:r>
                      <a:r>
                        <a:rPr lang="en-GB" sz="1400" dirty="0" smtClean="0">
                          <a:solidFill>
                            <a:prstClr val="black"/>
                          </a:solidFill>
                          <a:latin typeface="Comic Sans MS" pitchFamily="66" charset="0"/>
                        </a:rPr>
                        <a:t> and 60.0% oxygen by mass?</a:t>
                      </a:r>
                    </a:p>
                  </a:txBody>
                  <a:tcPr/>
                </a:tc>
                <a:tc hMerge="1">
                  <a:txBody>
                    <a:bodyPr/>
                    <a:lstStyle/>
                    <a:p>
                      <a:endParaRPr lang="en-GB" dirty="0"/>
                    </a:p>
                  </a:txBody>
                  <a:tcPr/>
                </a:tc>
              </a:tr>
              <a:tr h="370840">
                <a:tc>
                  <a:txBody>
                    <a:bodyPr/>
                    <a:lstStyle/>
                    <a:p>
                      <a:pPr marL="342900" indent="-342900">
                        <a:buFont typeface="+mj-lt"/>
                        <a:buAutoNum type="arabicPeriod"/>
                      </a:pPr>
                      <a:r>
                        <a:rPr lang="en-GB" sz="1400" dirty="0" smtClean="0">
                          <a:solidFill>
                            <a:prstClr val="black"/>
                          </a:solidFill>
                          <a:latin typeface="Comic Sans MS" pitchFamily="66" charset="0"/>
                        </a:rPr>
                        <a:t>Divide through by </a:t>
                      </a:r>
                      <a:r>
                        <a:rPr lang="en-GB" sz="1400" dirty="0" err="1" smtClean="0">
                          <a:solidFill>
                            <a:prstClr val="black"/>
                          </a:solidFill>
                          <a:latin typeface="Comic Sans MS" pitchFamily="66" charset="0"/>
                        </a:rPr>
                        <a:t>Ar</a:t>
                      </a:r>
                      <a:endParaRPr lang="en-GB" sz="1400" dirty="0" smtClean="0">
                        <a:solidFill>
                          <a:prstClr val="black"/>
                        </a:solidFill>
                        <a:latin typeface="Comic Sans MS" pitchFamily="66" charset="0"/>
                      </a:endParaRPr>
                    </a:p>
                    <a:p>
                      <a:pPr lvl="1"/>
                      <a:r>
                        <a:rPr lang="en-GB" sz="1400" dirty="0" smtClean="0">
                          <a:solidFill>
                            <a:prstClr val="black"/>
                          </a:solidFill>
                          <a:latin typeface="Comic Sans MS" pitchFamily="66" charset="0"/>
                        </a:rPr>
                        <a:t>40     :   </a:t>
                      </a:r>
                      <a:r>
                        <a:rPr lang="en-GB" sz="1400" u="sng" dirty="0" smtClean="0">
                          <a:solidFill>
                            <a:prstClr val="black"/>
                          </a:solidFill>
                          <a:latin typeface="Comic Sans MS" pitchFamily="66" charset="0"/>
                        </a:rPr>
                        <a:t>60</a:t>
                      </a:r>
                    </a:p>
                    <a:p>
                      <a:r>
                        <a:rPr lang="en-GB" sz="1400" dirty="0" smtClean="0">
                          <a:solidFill>
                            <a:prstClr val="black"/>
                          </a:solidFill>
                          <a:latin typeface="Comic Sans MS" pitchFamily="66" charset="0"/>
                        </a:rPr>
                        <a:t>         32         16</a:t>
                      </a:r>
                    </a:p>
                    <a:p>
                      <a:pPr marL="342900" indent="-342900">
                        <a:buFont typeface="+mj-lt"/>
                        <a:buAutoNum type="arabicPeriod" startAt="2"/>
                      </a:pPr>
                      <a:r>
                        <a:rPr lang="en-GB" sz="1400" dirty="0" smtClean="0">
                          <a:solidFill>
                            <a:prstClr val="black"/>
                          </a:solidFill>
                          <a:latin typeface="Comic Sans MS" pitchFamily="66" charset="0"/>
                        </a:rPr>
                        <a:t>Get molar ratio</a:t>
                      </a:r>
                    </a:p>
                    <a:p>
                      <a:r>
                        <a:rPr lang="en-GB" sz="1400" dirty="0" smtClean="0">
                          <a:solidFill>
                            <a:prstClr val="black"/>
                          </a:solidFill>
                          <a:latin typeface="Comic Sans MS" pitchFamily="66" charset="0"/>
                        </a:rPr>
                        <a:t>         1.25   :   3.75</a:t>
                      </a:r>
                    </a:p>
                  </a:txBody>
                  <a:tcPr/>
                </a:tc>
                <a:tc>
                  <a:txBody>
                    <a:bodyPr/>
                    <a:lstStyle/>
                    <a:p>
                      <a:pPr marL="342900" indent="-342900">
                        <a:buFont typeface="+mj-lt"/>
                        <a:buAutoNum type="arabicPeriod" startAt="3"/>
                      </a:pPr>
                      <a:r>
                        <a:rPr lang="en-GB" sz="1400" dirty="0" smtClean="0">
                          <a:solidFill>
                            <a:prstClr val="black"/>
                          </a:solidFill>
                          <a:latin typeface="Comic Sans MS" pitchFamily="66" charset="0"/>
                        </a:rPr>
                        <a:t>Get simplest whole number ratio by dividing</a:t>
                      </a:r>
                      <a:r>
                        <a:rPr lang="en-GB" sz="1400" baseline="0" dirty="0" smtClean="0">
                          <a:solidFill>
                            <a:prstClr val="black"/>
                          </a:solidFill>
                          <a:latin typeface="Comic Sans MS" pitchFamily="66" charset="0"/>
                        </a:rPr>
                        <a:t> </a:t>
                      </a:r>
                      <a:r>
                        <a:rPr lang="en-GB" sz="1400" dirty="0" smtClean="0">
                          <a:solidFill>
                            <a:prstClr val="black"/>
                          </a:solidFill>
                          <a:latin typeface="Comic Sans MS" pitchFamily="66" charset="0"/>
                        </a:rPr>
                        <a:t>through by the smallest</a:t>
                      </a:r>
                    </a:p>
                    <a:p>
                      <a:r>
                        <a:rPr lang="en-GB" sz="1400" dirty="0" smtClean="0">
                          <a:solidFill>
                            <a:prstClr val="black"/>
                          </a:solidFill>
                          <a:latin typeface="Comic Sans MS" pitchFamily="66" charset="0"/>
                        </a:rPr>
                        <a:t>        </a:t>
                      </a:r>
                      <a:r>
                        <a:rPr lang="en-GB" sz="1400" u="sng" dirty="0" smtClean="0">
                          <a:solidFill>
                            <a:prstClr val="black"/>
                          </a:solidFill>
                          <a:latin typeface="Comic Sans MS" pitchFamily="66" charset="0"/>
                        </a:rPr>
                        <a:t>1.25 </a:t>
                      </a:r>
                      <a:r>
                        <a:rPr lang="en-GB" sz="1400" dirty="0" smtClean="0">
                          <a:solidFill>
                            <a:prstClr val="black"/>
                          </a:solidFill>
                          <a:latin typeface="Comic Sans MS" pitchFamily="66" charset="0"/>
                        </a:rPr>
                        <a:t>    :    </a:t>
                      </a:r>
                      <a:r>
                        <a:rPr lang="en-GB" sz="1400" u="sng" dirty="0" smtClean="0">
                          <a:solidFill>
                            <a:prstClr val="black"/>
                          </a:solidFill>
                          <a:latin typeface="Comic Sans MS" pitchFamily="66" charset="0"/>
                        </a:rPr>
                        <a:t>3.75</a:t>
                      </a:r>
                    </a:p>
                    <a:p>
                      <a:r>
                        <a:rPr lang="en-GB" sz="1400" dirty="0" smtClean="0">
                          <a:solidFill>
                            <a:prstClr val="black"/>
                          </a:solidFill>
                          <a:latin typeface="Comic Sans MS" pitchFamily="66" charset="0"/>
                        </a:rPr>
                        <a:t>        1.25          1.25</a:t>
                      </a:r>
                    </a:p>
                    <a:p>
                      <a:r>
                        <a:rPr lang="en-GB" sz="1400" dirty="0" smtClean="0">
                          <a:solidFill>
                            <a:prstClr val="black"/>
                          </a:solidFill>
                          <a:latin typeface="Comic Sans MS" pitchFamily="66" charset="0"/>
                        </a:rPr>
                        <a:t>=           1     :    3    </a:t>
                      </a:r>
                      <a:r>
                        <a:rPr lang="en-GB" sz="1400" b="1" dirty="0" smtClean="0">
                          <a:solidFill>
                            <a:prstClr val="black"/>
                          </a:solidFill>
                          <a:latin typeface="Comic Sans MS" pitchFamily="66" charset="0"/>
                        </a:rPr>
                        <a:t>SO</a:t>
                      </a:r>
                      <a:r>
                        <a:rPr lang="en-GB" sz="1400" b="1" baseline="-25000" dirty="0" smtClean="0">
                          <a:solidFill>
                            <a:prstClr val="black"/>
                          </a:solidFill>
                          <a:latin typeface="Comic Sans MS" pitchFamily="66" charset="0"/>
                        </a:rPr>
                        <a:t>3</a:t>
                      </a:r>
                    </a:p>
                  </a:txBody>
                  <a:tcPr/>
                </a:tc>
              </a:tr>
            </a:tbl>
          </a:graphicData>
        </a:graphic>
      </p:graphicFrame>
      <p:sp>
        <p:nvSpPr>
          <p:cNvPr id="11" name="Rectangle 10"/>
          <p:cNvSpPr/>
          <p:nvPr/>
        </p:nvSpPr>
        <p:spPr>
          <a:xfrm>
            <a:off x="4116968" y="9688179"/>
            <a:ext cx="478016" cy="276999"/>
          </a:xfrm>
          <a:prstGeom prst="rect">
            <a:avLst/>
          </a:prstGeom>
          <a:ln w="12700">
            <a:solidFill>
              <a:schemeClr val="tx1"/>
            </a:solidFill>
          </a:ln>
        </p:spPr>
        <p:txBody>
          <a:bodyPr wrap="none">
            <a:spAutoFit/>
          </a:bodyPr>
          <a:lstStyle/>
          <a:p>
            <a:r>
              <a:rPr lang="en-GB" sz="1200" dirty="0">
                <a:solidFill>
                  <a:prstClr val="black"/>
                </a:solidFill>
                <a:latin typeface="Comic Sans MS" pitchFamily="66" charset="0"/>
              </a:rPr>
              <a:t>SO</a:t>
            </a:r>
            <a:r>
              <a:rPr lang="en-GB" sz="1200" baseline="-25000" dirty="0">
                <a:solidFill>
                  <a:prstClr val="black"/>
                </a:solidFill>
                <a:latin typeface="Comic Sans MS" pitchFamily="66" charset="0"/>
              </a:rPr>
              <a:t>3</a:t>
            </a:r>
          </a:p>
        </p:txBody>
      </p:sp>
    </p:spTree>
    <p:extLst>
      <p:ext uri="{BB962C8B-B14F-4D97-AF65-F5344CB8AC3E}">
        <p14:creationId xmlns:p14="http://schemas.microsoft.com/office/powerpoint/2010/main" val="446231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Calculations and moles</a:t>
            </a:r>
          </a:p>
        </p:txBody>
      </p:sp>
      <p:sp>
        <p:nvSpPr>
          <p:cNvPr id="43" name="Content Placeholder 2"/>
          <p:cNvSpPr>
            <a:spLocks noGrp="1"/>
          </p:cNvSpPr>
          <p:nvPr>
            <p:ph idx="1"/>
          </p:nvPr>
        </p:nvSpPr>
        <p:spPr>
          <a:xfrm>
            <a:off x="286206" y="1212777"/>
            <a:ext cx="8820472" cy="5239781"/>
          </a:xfrm>
        </p:spPr>
        <p:txBody>
          <a:bodyPr>
            <a:normAutofit fontScale="92500"/>
          </a:bodyPr>
          <a:lstStyle/>
          <a:p>
            <a:pPr marL="514350" indent="-514350">
              <a:buFont typeface="+mj-lt"/>
              <a:buAutoNum type="arabicPeriod"/>
            </a:pPr>
            <a:r>
              <a:rPr lang="en-GB" sz="2400" dirty="0" smtClean="0">
                <a:latin typeface="Comic Sans MS" pitchFamily="66" charset="0"/>
              </a:rPr>
              <a:t>What is the definition for the relative formula mass of a compound?</a:t>
            </a:r>
          </a:p>
          <a:p>
            <a:pPr marL="514350" indent="-514350">
              <a:buFont typeface="+mj-lt"/>
              <a:buAutoNum type="arabicPeriod"/>
            </a:pPr>
            <a:r>
              <a:rPr lang="en-GB" sz="2400" dirty="0" smtClean="0">
                <a:latin typeface="Comic Sans MS" pitchFamily="66" charset="0"/>
              </a:rPr>
              <a:t>What is the </a:t>
            </a:r>
            <a:r>
              <a:rPr lang="en-GB" sz="2400" i="1" dirty="0" err="1" smtClean="0">
                <a:latin typeface="Comic Sans MS" pitchFamily="66" charset="0"/>
              </a:rPr>
              <a:t>Ar</a:t>
            </a:r>
            <a:r>
              <a:rPr lang="en-GB" sz="2400" dirty="0" smtClean="0">
                <a:latin typeface="Comic Sans MS" pitchFamily="66" charset="0"/>
              </a:rPr>
              <a:t> of Cl?</a:t>
            </a:r>
          </a:p>
          <a:p>
            <a:pPr marL="514350" indent="-514350">
              <a:buFont typeface="+mj-lt"/>
              <a:buAutoNum type="arabicPeriod"/>
            </a:pPr>
            <a:r>
              <a:rPr lang="en-GB" sz="2400" dirty="0" smtClean="0">
                <a:latin typeface="Comic Sans MS" pitchFamily="66" charset="0"/>
              </a:rPr>
              <a:t>What is the </a:t>
            </a:r>
            <a:r>
              <a:rPr lang="en-GB" sz="2400" i="1" dirty="0" smtClean="0">
                <a:latin typeface="Comic Sans MS" pitchFamily="66" charset="0"/>
              </a:rPr>
              <a:t>Mr</a:t>
            </a:r>
            <a:r>
              <a:rPr lang="en-GB" sz="2400" dirty="0" smtClean="0">
                <a:latin typeface="Comic Sans MS" pitchFamily="66" charset="0"/>
              </a:rPr>
              <a:t> of Na</a:t>
            </a:r>
            <a:r>
              <a:rPr lang="en-GB" sz="2400" baseline="-25000" dirty="0" smtClean="0">
                <a:latin typeface="Comic Sans MS" pitchFamily="66" charset="0"/>
              </a:rPr>
              <a:t>2</a:t>
            </a:r>
            <a:r>
              <a:rPr lang="en-GB" sz="2400" dirty="0" smtClean="0">
                <a:latin typeface="Comic Sans MS" pitchFamily="66" charset="0"/>
              </a:rPr>
              <a:t>O?</a:t>
            </a:r>
          </a:p>
          <a:p>
            <a:pPr marL="514350" indent="-514350">
              <a:buFont typeface="+mj-lt"/>
              <a:buAutoNum type="arabicPeriod"/>
            </a:pPr>
            <a:r>
              <a:rPr lang="en-GB" sz="2400" dirty="0" smtClean="0">
                <a:latin typeface="Comic Sans MS" pitchFamily="66" charset="0"/>
              </a:rPr>
              <a:t>What is the percentage of Na in Na</a:t>
            </a:r>
            <a:r>
              <a:rPr lang="en-GB" sz="2400" baseline="-25000" dirty="0" smtClean="0">
                <a:latin typeface="Comic Sans MS" pitchFamily="66" charset="0"/>
              </a:rPr>
              <a:t>2</a:t>
            </a:r>
            <a:r>
              <a:rPr lang="en-GB" sz="2400" dirty="0" smtClean="0">
                <a:latin typeface="Comic Sans MS" pitchFamily="66" charset="0"/>
              </a:rPr>
              <a:t>O?</a:t>
            </a:r>
          </a:p>
          <a:p>
            <a:pPr marL="514350" indent="-514350">
              <a:buFont typeface="+mj-lt"/>
              <a:buAutoNum type="arabicPeriod"/>
            </a:pPr>
            <a:r>
              <a:rPr lang="en-GB" sz="2400" dirty="0" smtClean="0">
                <a:latin typeface="Comic Sans MS" pitchFamily="66" charset="0"/>
              </a:rPr>
              <a:t>What is the </a:t>
            </a:r>
            <a:r>
              <a:rPr lang="en-GB" sz="2400" i="1" dirty="0" smtClean="0">
                <a:latin typeface="Comic Sans MS" pitchFamily="66" charset="0"/>
              </a:rPr>
              <a:t>Mr</a:t>
            </a:r>
            <a:r>
              <a:rPr lang="en-GB" sz="2400" dirty="0" smtClean="0">
                <a:latin typeface="Comic Sans MS" pitchFamily="66" charset="0"/>
              </a:rPr>
              <a:t> of (NH</a:t>
            </a:r>
            <a:r>
              <a:rPr lang="en-GB" sz="2400" baseline="-25000" dirty="0" smtClean="0">
                <a:latin typeface="Comic Sans MS" pitchFamily="66" charset="0"/>
              </a:rPr>
              <a:t>4</a:t>
            </a:r>
            <a:r>
              <a:rPr lang="en-GB" sz="2400" dirty="0" smtClean="0">
                <a:latin typeface="Comic Sans MS" pitchFamily="66" charset="0"/>
              </a:rPr>
              <a:t>)</a:t>
            </a:r>
            <a:r>
              <a:rPr lang="en-GB" sz="2400" baseline="-25000" dirty="0" smtClean="0">
                <a:latin typeface="Comic Sans MS" pitchFamily="66" charset="0"/>
              </a:rPr>
              <a:t>2</a:t>
            </a:r>
            <a:r>
              <a:rPr lang="en-GB" sz="2400" dirty="0" smtClean="0">
                <a:latin typeface="Comic Sans MS" pitchFamily="66" charset="0"/>
              </a:rPr>
              <a:t>SO</a:t>
            </a:r>
            <a:r>
              <a:rPr lang="en-GB" sz="2400" baseline="-25000" dirty="0" smtClean="0">
                <a:latin typeface="Comic Sans MS" pitchFamily="66" charset="0"/>
              </a:rPr>
              <a:t>4</a:t>
            </a:r>
            <a:r>
              <a:rPr lang="en-GB" sz="2400" dirty="0" smtClean="0">
                <a:latin typeface="Comic Sans MS" pitchFamily="66" charset="0"/>
              </a:rPr>
              <a:t>?</a:t>
            </a:r>
          </a:p>
          <a:p>
            <a:pPr marL="514350" indent="-514350">
              <a:buFont typeface="+mj-lt"/>
              <a:buAutoNum type="arabicPeriod"/>
            </a:pPr>
            <a:r>
              <a:rPr lang="en-GB" sz="2400" dirty="0" smtClean="0">
                <a:latin typeface="Comic Sans MS" pitchFamily="66" charset="0"/>
              </a:rPr>
              <a:t>What is the percentage of O in (NH</a:t>
            </a:r>
            <a:r>
              <a:rPr lang="en-GB" sz="2400" baseline="-25000" dirty="0" smtClean="0">
                <a:latin typeface="Comic Sans MS" pitchFamily="66" charset="0"/>
              </a:rPr>
              <a:t>4</a:t>
            </a:r>
            <a:r>
              <a:rPr lang="en-GB" sz="2400" dirty="0" smtClean="0">
                <a:latin typeface="Comic Sans MS" pitchFamily="66" charset="0"/>
              </a:rPr>
              <a:t>)</a:t>
            </a:r>
            <a:r>
              <a:rPr lang="en-GB" sz="2400" baseline="-25000" dirty="0" smtClean="0">
                <a:latin typeface="Comic Sans MS" pitchFamily="66" charset="0"/>
              </a:rPr>
              <a:t>2</a:t>
            </a:r>
            <a:r>
              <a:rPr lang="en-GB" sz="2400" dirty="0" smtClean="0">
                <a:latin typeface="Comic Sans MS" pitchFamily="66" charset="0"/>
              </a:rPr>
              <a:t>SO</a:t>
            </a:r>
            <a:r>
              <a:rPr lang="en-GB" sz="2400" baseline="-25000" dirty="0" smtClean="0">
                <a:latin typeface="Comic Sans MS" pitchFamily="66" charset="0"/>
              </a:rPr>
              <a:t>4</a:t>
            </a:r>
            <a:r>
              <a:rPr lang="en-GB" sz="2400" dirty="0" smtClean="0">
                <a:latin typeface="Comic Sans MS" pitchFamily="66" charset="0"/>
              </a:rPr>
              <a:t>?</a:t>
            </a:r>
          </a:p>
          <a:p>
            <a:pPr marL="514350" indent="-514350">
              <a:buFont typeface="+mj-lt"/>
              <a:buAutoNum type="arabicPeriod"/>
            </a:pPr>
            <a:r>
              <a:rPr lang="en-GB" sz="2400" dirty="0" smtClean="0">
                <a:latin typeface="Comic Sans MS" pitchFamily="66" charset="0"/>
              </a:rPr>
              <a:t>What is the yield of a substance?</a:t>
            </a:r>
          </a:p>
          <a:p>
            <a:pPr marL="514350" indent="-514350">
              <a:buFont typeface="+mj-lt"/>
              <a:buAutoNum type="arabicPeriod"/>
            </a:pPr>
            <a:r>
              <a:rPr lang="en-GB" sz="2400" dirty="0" smtClean="0">
                <a:latin typeface="Comic Sans MS" pitchFamily="66" charset="0"/>
              </a:rPr>
              <a:t>What </a:t>
            </a:r>
            <a:r>
              <a:rPr lang="en-GB" sz="2400" dirty="0">
                <a:latin typeface="Comic Sans MS" pitchFamily="66" charset="0"/>
              </a:rPr>
              <a:t>mass of </a:t>
            </a:r>
            <a:r>
              <a:rPr lang="en-GB" sz="2400" dirty="0" smtClean="0">
                <a:latin typeface="Comic Sans MS" pitchFamily="66" charset="0"/>
              </a:rPr>
              <a:t>magnesium </a:t>
            </a:r>
            <a:r>
              <a:rPr lang="en-GB" sz="2400" dirty="0">
                <a:latin typeface="Comic Sans MS" pitchFamily="66" charset="0"/>
              </a:rPr>
              <a:t>oxide will I get when </a:t>
            </a:r>
            <a:r>
              <a:rPr lang="en-GB" sz="2400" dirty="0" smtClean="0">
                <a:latin typeface="Comic Sans MS" pitchFamily="66" charset="0"/>
              </a:rPr>
              <a:t>42 </a:t>
            </a:r>
            <a:r>
              <a:rPr lang="en-GB" sz="2400" dirty="0">
                <a:latin typeface="Comic Sans MS" pitchFamily="66" charset="0"/>
              </a:rPr>
              <a:t>g of </a:t>
            </a:r>
            <a:r>
              <a:rPr lang="en-GB" sz="2400" dirty="0" smtClean="0">
                <a:latin typeface="Comic Sans MS" pitchFamily="66" charset="0"/>
              </a:rPr>
              <a:t>magnesium carbonate </a:t>
            </a:r>
            <a:r>
              <a:rPr lang="en-GB" sz="2400" dirty="0">
                <a:latin typeface="Comic Sans MS" pitchFamily="66" charset="0"/>
              </a:rPr>
              <a:t>is </a:t>
            </a:r>
            <a:r>
              <a:rPr lang="en-GB" sz="2400" dirty="0" smtClean="0">
                <a:latin typeface="Comic Sans MS" pitchFamily="66" charset="0"/>
              </a:rPr>
              <a:t>decomposed?</a:t>
            </a:r>
          </a:p>
          <a:p>
            <a:pPr marL="514350" indent="-514350">
              <a:buFont typeface="+mj-lt"/>
              <a:buAutoNum type="arabicPeriod"/>
            </a:pPr>
            <a:r>
              <a:rPr lang="en-GB" sz="2400" dirty="0" smtClean="0">
                <a:latin typeface="Comic Sans MS" pitchFamily="66" charset="0"/>
              </a:rPr>
              <a:t>Only 18g of magnesium oxide was formed, what is the yield?</a:t>
            </a:r>
          </a:p>
          <a:p>
            <a:pPr marL="514350" indent="-514350">
              <a:buFont typeface="+mj-lt"/>
              <a:buAutoNum type="arabicPeriod"/>
            </a:pPr>
            <a:r>
              <a:rPr lang="en-GB" sz="2400" dirty="0" smtClean="0">
                <a:latin typeface="Comic Sans MS" pitchFamily="66" charset="0"/>
              </a:rPr>
              <a:t>A </a:t>
            </a:r>
            <a:r>
              <a:rPr lang="en-GB" sz="2400" dirty="0">
                <a:latin typeface="Comic Sans MS" pitchFamily="66" charset="0"/>
              </a:rPr>
              <a:t>hydrocarbon contains 75% carbon and 25% hydrogen by mass, what is the empirical formula?</a:t>
            </a:r>
          </a:p>
          <a:p>
            <a:pPr marL="514350" indent="-514350">
              <a:buFont typeface="+mj-lt"/>
              <a:buAutoNum type="arabicPeriod" startAt="8"/>
            </a:pPr>
            <a:endParaRPr lang="en-GB" sz="2000" dirty="0" smtClean="0">
              <a:latin typeface="Comic Sans MS" pitchFamily="66" charset="0"/>
            </a:endParaRPr>
          </a:p>
          <a:p>
            <a:pPr marL="514350" indent="-514350">
              <a:buFont typeface="+mj-lt"/>
              <a:buAutoNum type="arabicPeriod" startAt="8"/>
            </a:pPr>
            <a:endParaRPr lang="en-GB" sz="2400" dirty="0" smtClean="0">
              <a:latin typeface="Comic Sans MS" pitchFamily="66" charset="0"/>
            </a:endParaRPr>
          </a:p>
          <a:p>
            <a:pPr marL="514350" indent="-514350">
              <a:buFont typeface="+mj-lt"/>
              <a:buAutoNum type="arabicPeriod" startAt="8"/>
            </a:pPr>
            <a:endParaRPr lang="en-GB" sz="2400" dirty="0">
              <a:latin typeface="Comic Sans MS" pitchFamily="66" charset="0"/>
            </a:endParaRPr>
          </a:p>
        </p:txBody>
      </p:sp>
    </p:spTree>
    <p:extLst>
      <p:ext uri="{BB962C8B-B14F-4D97-AF65-F5344CB8AC3E}">
        <p14:creationId xmlns:p14="http://schemas.microsoft.com/office/powerpoint/2010/main" val="69333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Reaction kinetics</a:t>
            </a:r>
            <a:endParaRPr lang="en-GB" sz="5000" b="1" u="sng" dirty="0">
              <a:latin typeface="Segoe Print" pitchFamily="2" charset="0"/>
            </a:endParaRPr>
          </a:p>
        </p:txBody>
      </p:sp>
      <p:sp>
        <p:nvSpPr>
          <p:cNvPr id="11" name="Rectangle 10"/>
          <p:cNvSpPr/>
          <p:nvPr/>
        </p:nvSpPr>
        <p:spPr>
          <a:xfrm>
            <a:off x="4116968" y="9688179"/>
            <a:ext cx="478016" cy="276999"/>
          </a:xfrm>
          <a:prstGeom prst="rect">
            <a:avLst/>
          </a:prstGeom>
          <a:ln w="12700">
            <a:solidFill>
              <a:schemeClr val="tx1"/>
            </a:solidFill>
          </a:ln>
        </p:spPr>
        <p:txBody>
          <a:bodyPr wrap="none">
            <a:spAutoFit/>
          </a:bodyPr>
          <a:lstStyle/>
          <a:p>
            <a:r>
              <a:rPr lang="en-GB" sz="1200" dirty="0">
                <a:solidFill>
                  <a:prstClr val="black"/>
                </a:solidFill>
                <a:latin typeface="Comic Sans MS" pitchFamily="66" charset="0"/>
              </a:rPr>
              <a:t>SO</a:t>
            </a:r>
            <a:r>
              <a:rPr lang="en-GB" sz="1200" baseline="-25000" dirty="0">
                <a:solidFill>
                  <a:prstClr val="black"/>
                </a:solidFill>
                <a:latin typeface="Comic Sans MS" pitchFamily="66" charset="0"/>
              </a:rPr>
              <a:t>3</a:t>
            </a:r>
          </a:p>
        </p:txBody>
      </p:sp>
      <p:sp>
        <p:nvSpPr>
          <p:cNvPr id="7" name="Rectangle 6"/>
          <p:cNvSpPr/>
          <p:nvPr/>
        </p:nvSpPr>
        <p:spPr>
          <a:xfrm>
            <a:off x="107504" y="1357357"/>
            <a:ext cx="4248472" cy="2246769"/>
          </a:xfrm>
          <a:prstGeom prst="rect">
            <a:avLst/>
          </a:prstGeom>
          <a:noFill/>
          <a:ln w="12700">
            <a:solidFill>
              <a:schemeClr val="tx1"/>
            </a:solidFill>
          </a:ln>
        </p:spPr>
        <p:txBody>
          <a:bodyPr wrap="square">
            <a:spAutoFit/>
          </a:bodyPr>
          <a:lstStyle/>
          <a:p>
            <a:r>
              <a:rPr lang="en-GB" sz="1400" dirty="0" smtClean="0">
                <a:latin typeface="Comic Sans MS" pitchFamily="66" charset="0"/>
                <a:cs typeface="Arial" pitchFamily="34" charset="0"/>
              </a:rPr>
              <a:t>For a reaction to occur:</a:t>
            </a:r>
          </a:p>
          <a:p>
            <a:pPr marL="285750" indent="-285750">
              <a:buFont typeface="Arial" pitchFamily="34" charset="0"/>
              <a:buChar char="•"/>
            </a:pPr>
            <a:r>
              <a:rPr lang="en-GB" sz="1400" b="1" dirty="0">
                <a:latin typeface="Comic Sans MS" pitchFamily="66" charset="0"/>
              </a:rPr>
              <a:t>Step 1:</a:t>
            </a:r>
            <a:r>
              <a:rPr lang="en-GB" sz="1400" dirty="0">
                <a:latin typeface="Comic Sans MS" pitchFamily="66" charset="0"/>
              </a:rPr>
              <a:t> Energy must be </a:t>
            </a:r>
            <a:r>
              <a:rPr lang="en-GB" sz="1400" b="1" u="sng" dirty="0">
                <a:latin typeface="Comic Sans MS" pitchFamily="66" charset="0"/>
              </a:rPr>
              <a:t>SUPPLIED</a:t>
            </a:r>
            <a:r>
              <a:rPr lang="en-GB" sz="1400" dirty="0">
                <a:latin typeface="Comic Sans MS" pitchFamily="66" charset="0"/>
              </a:rPr>
              <a:t> to break </a:t>
            </a:r>
            <a:r>
              <a:rPr lang="en-GB" sz="1400" dirty="0" smtClean="0">
                <a:latin typeface="Comic Sans MS" pitchFamily="66" charset="0"/>
              </a:rPr>
              <a:t>bonds.</a:t>
            </a:r>
            <a:endParaRPr lang="en-GB" sz="1400" dirty="0">
              <a:latin typeface="Comic Sans MS" pitchFamily="66" charset="0"/>
            </a:endParaRPr>
          </a:p>
          <a:p>
            <a:pPr marL="285750" indent="-285750">
              <a:buFont typeface="Arial" pitchFamily="34" charset="0"/>
              <a:buChar char="•"/>
            </a:pPr>
            <a:r>
              <a:rPr lang="en-GB" sz="1400" b="1" dirty="0">
                <a:latin typeface="Comic Sans MS" pitchFamily="66" charset="0"/>
              </a:rPr>
              <a:t>Step 2:</a:t>
            </a:r>
            <a:r>
              <a:rPr lang="en-GB" sz="1400" dirty="0">
                <a:latin typeface="Comic Sans MS" pitchFamily="66" charset="0"/>
              </a:rPr>
              <a:t> Energy is </a:t>
            </a:r>
            <a:r>
              <a:rPr lang="en-GB" sz="1400" b="1" u="sng" dirty="0">
                <a:latin typeface="Comic Sans MS" pitchFamily="66" charset="0"/>
              </a:rPr>
              <a:t>RELEASED</a:t>
            </a:r>
            <a:r>
              <a:rPr lang="en-GB" sz="1400" dirty="0">
                <a:latin typeface="Comic Sans MS" pitchFamily="66" charset="0"/>
              </a:rPr>
              <a:t> when new bonds are </a:t>
            </a:r>
            <a:r>
              <a:rPr lang="en-GB" sz="1400" dirty="0" smtClean="0">
                <a:latin typeface="Comic Sans MS" pitchFamily="66" charset="0"/>
              </a:rPr>
              <a:t>made.</a:t>
            </a:r>
            <a:endParaRPr lang="en-GB" sz="1400" dirty="0">
              <a:latin typeface="Comic Sans MS" pitchFamily="66" charset="0"/>
            </a:endParaRPr>
          </a:p>
          <a:p>
            <a:endParaRPr lang="en-GB" sz="1400" dirty="0" smtClean="0">
              <a:latin typeface="Comic Sans MS" pitchFamily="66" charset="0"/>
            </a:endParaRPr>
          </a:p>
          <a:p>
            <a:r>
              <a:rPr lang="en-GB" sz="1400" dirty="0" smtClean="0">
                <a:latin typeface="Comic Sans MS" pitchFamily="66" charset="0"/>
              </a:rPr>
              <a:t>A </a:t>
            </a:r>
            <a:r>
              <a:rPr lang="en-GB" sz="1400" dirty="0">
                <a:latin typeface="Comic Sans MS" pitchFamily="66" charset="0"/>
              </a:rPr>
              <a:t>reaction is </a:t>
            </a:r>
            <a:r>
              <a:rPr lang="en-GB" sz="1400" b="1" u="sng" dirty="0">
                <a:latin typeface="Comic Sans MS" pitchFamily="66" charset="0"/>
              </a:rPr>
              <a:t>EXOTHERMIC</a:t>
            </a:r>
            <a:r>
              <a:rPr lang="en-GB" sz="1400" dirty="0">
                <a:latin typeface="Comic Sans MS" pitchFamily="66" charset="0"/>
              </a:rPr>
              <a:t> if more energy is RELEASED then </a:t>
            </a:r>
            <a:r>
              <a:rPr lang="en-GB" sz="1400" dirty="0" smtClean="0">
                <a:latin typeface="Comic Sans MS" pitchFamily="66" charset="0"/>
              </a:rPr>
              <a:t>SUPPLIED (</a:t>
            </a:r>
            <a:r>
              <a:rPr lang="en-GB" sz="1400" i="1" dirty="0" smtClean="0">
                <a:latin typeface="Comic Sans MS" pitchFamily="66" charset="0"/>
              </a:rPr>
              <a:t>hotter</a:t>
            </a:r>
            <a:r>
              <a:rPr lang="en-GB" sz="1400" dirty="0" smtClean="0">
                <a:latin typeface="Comic Sans MS" pitchFamily="66" charset="0"/>
              </a:rPr>
              <a:t>).  </a:t>
            </a:r>
            <a:r>
              <a:rPr lang="en-GB" sz="1400" dirty="0">
                <a:latin typeface="Comic Sans MS" pitchFamily="66" charset="0"/>
              </a:rPr>
              <a:t>If more energy is SUPPLIED then is RELEASED then the reaction is </a:t>
            </a:r>
            <a:r>
              <a:rPr lang="en-GB" sz="1400" b="1" u="sng" dirty="0" smtClean="0">
                <a:latin typeface="Comic Sans MS" pitchFamily="66" charset="0"/>
              </a:rPr>
              <a:t>ENDOTHERMIC</a:t>
            </a:r>
            <a:r>
              <a:rPr lang="en-GB" sz="1400" dirty="0">
                <a:latin typeface="Comic Sans MS" pitchFamily="66" charset="0"/>
              </a:rPr>
              <a:t> </a:t>
            </a:r>
            <a:r>
              <a:rPr lang="en-GB" sz="1400" dirty="0" smtClean="0">
                <a:latin typeface="Comic Sans MS" pitchFamily="66" charset="0"/>
              </a:rPr>
              <a:t>(</a:t>
            </a:r>
            <a:r>
              <a:rPr lang="en-GB" sz="1400" i="1" dirty="0" smtClean="0">
                <a:latin typeface="Comic Sans MS" pitchFamily="66" charset="0"/>
              </a:rPr>
              <a:t>older</a:t>
            </a:r>
            <a:r>
              <a:rPr lang="en-GB" sz="1400" dirty="0" smtClean="0">
                <a:latin typeface="Comic Sans MS" pitchFamily="66" charset="0"/>
              </a:rPr>
              <a:t>).</a:t>
            </a:r>
            <a:endParaRPr lang="en-GB" sz="1400" dirty="0">
              <a:latin typeface="Comic Sans MS" pitchFamily="66" charset="0"/>
            </a:endParaRPr>
          </a:p>
        </p:txBody>
      </p:sp>
      <p:sp>
        <p:nvSpPr>
          <p:cNvPr id="10" name="Rectangle 9"/>
          <p:cNvSpPr/>
          <p:nvPr/>
        </p:nvSpPr>
        <p:spPr>
          <a:xfrm>
            <a:off x="107504" y="3776260"/>
            <a:ext cx="4248472" cy="2893100"/>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Even though no atoms are gained or lost in a</a:t>
            </a:r>
          </a:p>
          <a:p>
            <a:r>
              <a:rPr lang="en-GB" sz="1400" dirty="0">
                <a:latin typeface="Comic Sans MS" pitchFamily="66" charset="0"/>
                <a:cs typeface="Arial" pitchFamily="34" charset="0"/>
              </a:rPr>
              <a:t>chemical reaction, it is not always possible to</a:t>
            </a:r>
          </a:p>
          <a:p>
            <a:r>
              <a:rPr lang="en-GB" sz="1400" dirty="0">
                <a:latin typeface="Comic Sans MS" pitchFamily="66" charset="0"/>
                <a:cs typeface="Arial" pitchFamily="34" charset="0"/>
              </a:rPr>
              <a:t>obtain the calculated amount of a product because</a:t>
            </a:r>
            <a:r>
              <a:rPr lang="en-GB" sz="1400" dirty="0" smtClean="0">
                <a:latin typeface="Comic Sans MS" pitchFamily="66" charset="0"/>
                <a:cs typeface="Arial" pitchFamily="34" charset="0"/>
              </a:rPr>
              <a:t>:</a:t>
            </a:r>
          </a:p>
          <a:p>
            <a:endParaRPr lang="en-GB" sz="1400" dirty="0">
              <a:latin typeface="Comic Sans MS" pitchFamily="66" charset="0"/>
              <a:cs typeface="Arial" pitchFamily="34" charset="0"/>
            </a:endParaRPr>
          </a:p>
          <a:p>
            <a:pPr marL="285750" indent="-285750">
              <a:buFont typeface="Arial" pitchFamily="34" charset="0"/>
              <a:buChar char="•"/>
            </a:pPr>
            <a:r>
              <a:rPr lang="en-GB" sz="1400" dirty="0">
                <a:latin typeface="Comic Sans MS" pitchFamily="66" charset="0"/>
                <a:cs typeface="Arial" pitchFamily="34" charset="0"/>
              </a:rPr>
              <a:t>the reaction may not go to completion because it is reversible</a:t>
            </a:r>
            <a:r>
              <a:rPr lang="en-GB" sz="1400" dirty="0" smtClean="0">
                <a:latin typeface="Comic Sans MS" pitchFamily="66" charset="0"/>
                <a:cs typeface="Arial" pitchFamily="34" charset="0"/>
              </a:rPr>
              <a:t>.</a:t>
            </a:r>
          </a:p>
          <a:p>
            <a:pPr marL="285750" indent="-285750">
              <a:buFont typeface="Arial" pitchFamily="34" charset="0"/>
              <a:buChar char="•"/>
            </a:pPr>
            <a:endParaRPr lang="en-GB" sz="1400" dirty="0">
              <a:latin typeface="Comic Sans MS" pitchFamily="66" charset="0"/>
              <a:cs typeface="Arial" pitchFamily="34" charset="0"/>
            </a:endParaRPr>
          </a:p>
          <a:p>
            <a:pPr marL="285750" indent="-285750">
              <a:buFont typeface="Arial" pitchFamily="34" charset="0"/>
              <a:buChar char="•"/>
            </a:pPr>
            <a:r>
              <a:rPr lang="en-GB" sz="1400" dirty="0">
                <a:latin typeface="Comic Sans MS" pitchFamily="66" charset="0"/>
                <a:cs typeface="Arial" pitchFamily="34" charset="0"/>
              </a:rPr>
              <a:t>some of the product may be lost when it is separated from the reaction </a:t>
            </a:r>
            <a:r>
              <a:rPr lang="en-GB" sz="1400" dirty="0" smtClean="0">
                <a:latin typeface="Comic Sans MS" pitchFamily="66" charset="0"/>
                <a:cs typeface="Arial" pitchFamily="34" charset="0"/>
              </a:rPr>
              <a:t>mixture</a:t>
            </a:r>
          </a:p>
          <a:p>
            <a:pPr marL="285750" indent="-285750">
              <a:buFont typeface="Arial" pitchFamily="34" charset="0"/>
              <a:buChar char="•"/>
            </a:pPr>
            <a:endParaRPr lang="en-GB" sz="1400" dirty="0">
              <a:latin typeface="Comic Sans MS" pitchFamily="66" charset="0"/>
              <a:cs typeface="Arial" pitchFamily="34" charset="0"/>
            </a:endParaRPr>
          </a:p>
          <a:p>
            <a:pPr marL="285750" indent="-285750">
              <a:buFont typeface="Arial" pitchFamily="34" charset="0"/>
              <a:buChar char="•"/>
            </a:pPr>
            <a:r>
              <a:rPr lang="en-GB" sz="1400" dirty="0">
                <a:latin typeface="Comic Sans MS" pitchFamily="66" charset="0"/>
                <a:cs typeface="Arial" pitchFamily="34" charset="0"/>
              </a:rPr>
              <a:t>some of the reactants may react in ways different from the expected reaction.</a:t>
            </a:r>
          </a:p>
        </p:txBody>
      </p:sp>
      <p:sp>
        <p:nvSpPr>
          <p:cNvPr id="12" name="Rectangle 11"/>
          <p:cNvSpPr/>
          <p:nvPr/>
        </p:nvSpPr>
        <p:spPr>
          <a:xfrm>
            <a:off x="4716016" y="1357357"/>
            <a:ext cx="4248472" cy="2246769"/>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In some chemical reactions, the products of the reaction can react to produce the original reactants.  Such reactions are called reversible reactions and are represented</a:t>
            </a:r>
            <a:r>
              <a:rPr lang="en-GB" sz="1400" dirty="0" smtClean="0">
                <a:latin typeface="Comic Sans MS" pitchFamily="66" charset="0"/>
                <a:cs typeface="Arial" pitchFamily="34" charset="0"/>
              </a:rPr>
              <a:t>:</a:t>
            </a:r>
          </a:p>
          <a:p>
            <a:endParaRPr lang="en-GB" sz="1400" dirty="0">
              <a:latin typeface="Comic Sans MS" pitchFamily="66" charset="0"/>
              <a:cs typeface="Arial" pitchFamily="34" charset="0"/>
            </a:endParaRPr>
          </a:p>
          <a:p>
            <a:endParaRPr lang="en-GB" sz="1400" dirty="0" smtClean="0">
              <a:latin typeface="Comic Sans MS" pitchFamily="66" charset="0"/>
              <a:cs typeface="Arial" pitchFamily="34" charset="0"/>
            </a:endParaRPr>
          </a:p>
          <a:p>
            <a:endParaRPr lang="en-GB" sz="1400" dirty="0" smtClean="0">
              <a:latin typeface="Comic Sans MS" pitchFamily="66" charset="0"/>
              <a:cs typeface="Arial" pitchFamily="34" charset="0"/>
            </a:endParaRPr>
          </a:p>
          <a:p>
            <a:endParaRPr lang="en-GB" sz="1400" dirty="0" smtClean="0">
              <a:latin typeface="Comic Sans MS" pitchFamily="66" charset="0"/>
              <a:cs typeface="Arial" pitchFamily="34" charset="0"/>
            </a:endParaRPr>
          </a:p>
          <a:p>
            <a:endParaRPr lang="en-GB" sz="1400" dirty="0">
              <a:latin typeface="Comic Sans MS" pitchFamily="66" charset="0"/>
              <a:cs typeface="Arial" pitchFamily="34" charset="0"/>
            </a:endParaRPr>
          </a:p>
          <a:p>
            <a:endParaRPr lang="en-GB" sz="1400" dirty="0">
              <a:latin typeface="Comic Sans MS" pitchFamily="66" charset="0"/>
              <a:cs typeface="Arial" pitchFamily="34" charset="0"/>
            </a:endParaRPr>
          </a:p>
        </p:txBody>
      </p:sp>
      <p:grpSp>
        <p:nvGrpSpPr>
          <p:cNvPr id="5" name="Group 4"/>
          <p:cNvGrpSpPr/>
          <p:nvPr/>
        </p:nvGrpSpPr>
        <p:grpSpPr>
          <a:xfrm>
            <a:off x="5007897" y="2350821"/>
            <a:ext cx="3671887" cy="309392"/>
            <a:chOff x="5007897" y="2234315"/>
            <a:chExt cx="3671887" cy="309392"/>
          </a:xfrm>
        </p:grpSpPr>
        <p:grpSp>
          <p:nvGrpSpPr>
            <p:cNvPr id="4" name="Group 3"/>
            <p:cNvGrpSpPr/>
            <p:nvPr/>
          </p:nvGrpSpPr>
          <p:grpSpPr>
            <a:xfrm>
              <a:off x="5007897" y="2234315"/>
              <a:ext cx="3671887" cy="309392"/>
              <a:chOff x="5007897" y="2233780"/>
              <a:chExt cx="3671887" cy="270878"/>
            </a:xfrm>
          </p:grpSpPr>
          <p:grpSp>
            <p:nvGrpSpPr>
              <p:cNvPr id="13" name="Group 12"/>
              <p:cNvGrpSpPr/>
              <p:nvPr/>
            </p:nvGrpSpPr>
            <p:grpSpPr>
              <a:xfrm>
                <a:off x="5007897" y="2234782"/>
                <a:ext cx="3240087" cy="269876"/>
                <a:chOff x="2411413" y="1704982"/>
                <a:chExt cx="3240087" cy="269876"/>
              </a:xfrm>
            </p:grpSpPr>
            <p:grpSp>
              <p:nvGrpSpPr>
                <p:cNvPr id="14" name="Group 5"/>
                <p:cNvGrpSpPr>
                  <a:grpSpLocks/>
                </p:cNvGrpSpPr>
                <p:nvPr/>
              </p:nvGrpSpPr>
              <p:grpSpPr bwMode="auto">
                <a:xfrm>
                  <a:off x="2411413" y="1704982"/>
                  <a:ext cx="3240087" cy="269876"/>
                  <a:chOff x="1519" y="1165"/>
                  <a:chExt cx="2041" cy="170"/>
                </a:xfrm>
              </p:grpSpPr>
              <p:sp>
                <p:nvSpPr>
                  <p:cNvPr id="27" name="Text Box 10"/>
                  <p:cNvSpPr txBox="1">
                    <a:spLocks noChangeArrowheads="1"/>
                  </p:cNvSpPr>
                  <p:nvPr/>
                </p:nvSpPr>
                <p:spPr bwMode="auto">
                  <a:xfrm>
                    <a:off x="1519" y="1165"/>
                    <a:ext cx="272" cy="170"/>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1400" dirty="0">
                        <a:solidFill>
                          <a:schemeClr val="bg1"/>
                        </a:solidFill>
                        <a:latin typeface="Comic Sans MS" pitchFamily="66" charset="0"/>
                      </a:rPr>
                      <a:t>A</a:t>
                    </a:r>
                    <a:endParaRPr lang="en-US" sz="1400" dirty="0">
                      <a:solidFill>
                        <a:schemeClr val="bg1"/>
                      </a:solidFill>
                      <a:latin typeface="Comic Sans MS" pitchFamily="66" charset="0"/>
                    </a:endParaRPr>
                  </a:p>
                </p:txBody>
              </p:sp>
              <p:sp>
                <p:nvSpPr>
                  <p:cNvPr id="28" name="Text Box 11"/>
                  <p:cNvSpPr txBox="1">
                    <a:spLocks noChangeArrowheads="1"/>
                  </p:cNvSpPr>
                  <p:nvPr/>
                </p:nvSpPr>
                <p:spPr bwMode="auto">
                  <a:xfrm>
                    <a:off x="1791" y="1165"/>
                    <a:ext cx="27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1400">
                        <a:latin typeface="Comic Sans MS" pitchFamily="66" charset="0"/>
                      </a:rPr>
                      <a:t>+</a:t>
                    </a:r>
                    <a:endParaRPr lang="en-US" sz="1400">
                      <a:latin typeface="Comic Sans MS" pitchFamily="66" charset="0"/>
                    </a:endParaRPr>
                  </a:p>
                </p:txBody>
              </p:sp>
              <p:sp>
                <p:nvSpPr>
                  <p:cNvPr id="29" name="Text Box 12"/>
                  <p:cNvSpPr txBox="1">
                    <a:spLocks noChangeArrowheads="1"/>
                  </p:cNvSpPr>
                  <p:nvPr/>
                </p:nvSpPr>
                <p:spPr bwMode="auto">
                  <a:xfrm>
                    <a:off x="2063" y="1165"/>
                    <a:ext cx="272" cy="170"/>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1400" dirty="0">
                        <a:solidFill>
                          <a:schemeClr val="bg1"/>
                        </a:solidFill>
                        <a:latin typeface="Comic Sans MS" pitchFamily="66" charset="0"/>
                      </a:rPr>
                      <a:t>B</a:t>
                    </a:r>
                    <a:endParaRPr lang="en-US" sz="1400" dirty="0">
                      <a:solidFill>
                        <a:schemeClr val="bg1"/>
                      </a:solidFill>
                      <a:latin typeface="Comic Sans MS" pitchFamily="66" charset="0"/>
                    </a:endParaRPr>
                  </a:p>
                </p:txBody>
              </p:sp>
              <p:sp>
                <p:nvSpPr>
                  <p:cNvPr id="31" name="Text Box 14"/>
                  <p:cNvSpPr txBox="1">
                    <a:spLocks noChangeArrowheads="1"/>
                  </p:cNvSpPr>
                  <p:nvPr/>
                </p:nvSpPr>
                <p:spPr bwMode="auto">
                  <a:xfrm>
                    <a:off x="3288" y="1165"/>
                    <a:ext cx="272"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1400">
                        <a:latin typeface="Comic Sans MS" pitchFamily="66" charset="0"/>
                      </a:rPr>
                      <a:t>+</a:t>
                    </a:r>
                    <a:endParaRPr lang="en-US" sz="1400">
                      <a:latin typeface="Comic Sans MS" pitchFamily="66" charset="0"/>
                    </a:endParaRPr>
                  </a:p>
                </p:txBody>
              </p:sp>
            </p:grpSp>
            <p:sp>
              <p:nvSpPr>
                <p:cNvPr id="15" name="Line 13"/>
                <p:cNvSpPr>
                  <a:spLocks noChangeShapeType="1"/>
                </p:cNvSpPr>
                <p:nvPr/>
              </p:nvSpPr>
              <p:spPr bwMode="auto">
                <a:xfrm>
                  <a:off x="3921406" y="1804282"/>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1" name="Line 13"/>
                <p:cNvSpPr>
                  <a:spLocks noChangeShapeType="1"/>
                </p:cNvSpPr>
                <p:nvPr/>
              </p:nvSpPr>
              <p:spPr bwMode="auto">
                <a:xfrm>
                  <a:off x="3921406" y="1867324"/>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2" name="Line 12"/>
                <p:cNvSpPr>
                  <a:spLocks noChangeShapeType="1"/>
                </p:cNvSpPr>
                <p:nvPr/>
              </p:nvSpPr>
              <p:spPr bwMode="auto">
                <a:xfrm>
                  <a:off x="3921406" y="1867323"/>
                  <a:ext cx="142342" cy="5663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grpSp>
          <p:sp>
            <p:nvSpPr>
              <p:cNvPr id="33" name="Text Box 13"/>
              <p:cNvSpPr txBox="1">
                <a:spLocks noChangeArrowheads="1"/>
              </p:cNvSpPr>
              <p:nvPr/>
            </p:nvSpPr>
            <p:spPr bwMode="auto">
              <a:xfrm>
                <a:off x="7384384" y="2233780"/>
                <a:ext cx="431800" cy="269464"/>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1400" dirty="0">
                    <a:solidFill>
                      <a:schemeClr val="bg1"/>
                    </a:solidFill>
                    <a:latin typeface="Comic Sans MS" pitchFamily="66" charset="0"/>
                  </a:rPr>
                  <a:t>C</a:t>
                </a:r>
                <a:endParaRPr lang="en-US" sz="1400" dirty="0">
                  <a:solidFill>
                    <a:schemeClr val="bg1"/>
                  </a:solidFill>
                  <a:latin typeface="Comic Sans MS" pitchFamily="66" charset="0"/>
                </a:endParaRPr>
              </a:p>
            </p:txBody>
          </p:sp>
          <p:sp>
            <p:nvSpPr>
              <p:cNvPr id="34" name="Text Box 15"/>
              <p:cNvSpPr txBox="1">
                <a:spLocks noChangeArrowheads="1"/>
              </p:cNvSpPr>
              <p:nvPr/>
            </p:nvSpPr>
            <p:spPr bwMode="auto">
              <a:xfrm>
                <a:off x="8247984" y="2233781"/>
                <a:ext cx="431800" cy="269464"/>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GB" sz="1400" dirty="0">
                    <a:solidFill>
                      <a:schemeClr val="bg1"/>
                    </a:solidFill>
                    <a:latin typeface="Comic Sans MS" pitchFamily="66" charset="0"/>
                  </a:rPr>
                  <a:t>D</a:t>
                </a:r>
                <a:endParaRPr lang="en-US" sz="1400" dirty="0">
                  <a:solidFill>
                    <a:schemeClr val="bg1"/>
                  </a:solidFill>
                  <a:latin typeface="Comic Sans MS" pitchFamily="66" charset="0"/>
                </a:endParaRPr>
              </a:p>
            </p:txBody>
          </p:sp>
        </p:grpSp>
        <p:sp>
          <p:nvSpPr>
            <p:cNvPr id="35" name="Line 12"/>
            <p:cNvSpPr>
              <a:spLocks noChangeShapeType="1"/>
            </p:cNvSpPr>
            <p:nvPr/>
          </p:nvSpPr>
          <p:spPr bwMode="auto">
            <a:xfrm>
              <a:off x="6908238" y="2284787"/>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nvGrpSpPr>
          <p:cNvPr id="63" name="Group 62"/>
          <p:cNvGrpSpPr/>
          <p:nvPr/>
        </p:nvGrpSpPr>
        <p:grpSpPr>
          <a:xfrm>
            <a:off x="5469261" y="3165721"/>
            <a:ext cx="3407607" cy="307777"/>
            <a:chOff x="5469261" y="3049215"/>
            <a:chExt cx="3407607" cy="307777"/>
          </a:xfrm>
        </p:grpSpPr>
        <p:sp>
          <p:nvSpPr>
            <p:cNvPr id="57" name="Rectangle 56"/>
            <p:cNvSpPr/>
            <p:nvPr/>
          </p:nvSpPr>
          <p:spPr>
            <a:xfrm>
              <a:off x="5469261" y="3049215"/>
              <a:ext cx="974947" cy="307777"/>
            </a:xfrm>
            <a:prstGeom prst="rect">
              <a:avLst/>
            </a:prstGeom>
          </p:spPr>
          <p:txBody>
            <a:bodyPr wrap="none">
              <a:spAutoFit/>
            </a:bodyPr>
            <a:lstStyle/>
            <a:p>
              <a:pPr>
                <a:spcBef>
                  <a:spcPct val="50000"/>
                </a:spcBef>
              </a:pPr>
              <a:r>
                <a:rPr lang="en-GB" sz="1400" dirty="0" smtClean="0">
                  <a:latin typeface="Comic Sans MS" pitchFamily="66" charset="0"/>
                </a:rPr>
                <a:t>NH</a:t>
              </a:r>
              <a:r>
                <a:rPr lang="en-GB" sz="1400" baseline="-25000" dirty="0" smtClean="0">
                  <a:latin typeface="Comic Sans MS" pitchFamily="66" charset="0"/>
                </a:rPr>
                <a:t>4</a:t>
              </a:r>
              <a:r>
                <a:rPr lang="en-GB" sz="1400" dirty="0" smtClean="0">
                  <a:latin typeface="Comic Sans MS" pitchFamily="66" charset="0"/>
                </a:rPr>
                <a:t>Cl (s)</a:t>
              </a:r>
              <a:endParaRPr lang="en-US" sz="1400" dirty="0">
                <a:latin typeface="Comic Sans MS" pitchFamily="66" charset="0"/>
              </a:endParaRPr>
            </a:p>
          </p:txBody>
        </p:sp>
        <p:sp>
          <p:nvSpPr>
            <p:cNvPr id="58" name="Rectangle 57"/>
            <p:cNvSpPr/>
            <p:nvPr/>
          </p:nvSpPr>
          <p:spPr>
            <a:xfrm>
              <a:off x="7292780" y="3049215"/>
              <a:ext cx="1584088" cy="307777"/>
            </a:xfrm>
            <a:prstGeom prst="rect">
              <a:avLst/>
            </a:prstGeom>
          </p:spPr>
          <p:txBody>
            <a:bodyPr wrap="none">
              <a:spAutoFit/>
            </a:bodyPr>
            <a:lstStyle/>
            <a:p>
              <a:pPr>
                <a:spcBef>
                  <a:spcPct val="50000"/>
                </a:spcBef>
              </a:pPr>
              <a:r>
                <a:rPr lang="en-GB" sz="1400" dirty="0">
                  <a:latin typeface="Comic Sans MS" pitchFamily="66" charset="0"/>
                </a:rPr>
                <a:t>NH</a:t>
              </a:r>
              <a:r>
                <a:rPr lang="en-GB" sz="1400" baseline="-25000" dirty="0">
                  <a:latin typeface="Comic Sans MS" pitchFamily="66" charset="0"/>
                </a:rPr>
                <a:t>3</a:t>
              </a:r>
              <a:r>
                <a:rPr lang="en-GB" sz="1400" dirty="0">
                  <a:latin typeface="Comic Sans MS" pitchFamily="66" charset="0"/>
                </a:rPr>
                <a:t> </a:t>
              </a:r>
              <a:r>
                <a:rPr lang="en-GB" sz="1400" dirty="0" smtClean="0">
                  <a:latin typeface="Comic Sans MS" pitchFamily="66" charset="0"/>
                </a:rPr>
                <a:t>(g) + </a:t>
              </a:r>
              <a:r>
                <a:rPr lang="en-GB" sz="1400" dirty="0" err="1" smtClean="0">
                  <a:latin typeface="Comic Sans MS" pitchFamily="66" charset="0"/>
                </a:rPr>
                <a:t>HCl</a:t>
              </a:r>
              <a:r>
                <a:rPr lang="en-GB" sz="1400" dirty="0" smtClean="0">
                  <a:latin typeface="Comic Sans MS" pitchFamily="66" charset="0"/>
                </a:rPr>
                <a:t> (g)</a:t>
              </a:r>
              <a:endParaRPr lang="en-US" sz="1400" dirty="0">
                <a:latin typeface="Comic Sans MS" pitchFamily="66" charset="0"/>
              </a:endParaRPr>
            </a:p>
          </p:txBody>
        </p:sp>
        <p:sp>
          <p:nvSpPr>
            <p:cNvPr id="59" name="Line 13"/>
            <p:cNvSpPr>
              <a:spLocks noChangeShapeType="1"/>
            </p:cNvSpPr>
            <p:nvPr/>
          </p:nvSpPr>
          <p:spPr bwMode="auto">
            <a:xfrm>
              <a:off x="6517890" y="3148294"/>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60" name="Line 13"/>
            <p:cNvSpPr>
              <a:spLocks noChangeShapeType="1"/>
            </p:cNvSpPr>
            <p:nvPr/>
          </p:nvSpPr>
          <p:spPr bwMode="auto">
            <a:xfrm>
              <a:off x="6517890" y="3220299"/>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61" name="Line 12"/>
            <p:cNvSpPr>
              <a:spLocks noChangeShapeType="1"/>
            </p:cNvSpPr>
            <p:nvPr/>
          </p:nvSpPr>
          <p:spPr bwMode="auto">
            <a:xfrm>
              <a:off x="6517890" y="3220298"/>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62" name="Line 12"/>
            <p:cNvSpPr>
              <a:spLocks noChangeShapeType="1"/>
            </p:cNvSpPr>
            <p:nvPr/>
          </p:nvSpPr>
          <p:spPr bwMode="auto">
            <a:xfrm>
              <a:off x="6908238" y="3084196"/>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grpSp>
      <p:sp>
        <p:nvSpPr>
          <p:cNvPr id="3" name="Rectangle 2"/>
          <p:cNvSpPr/>
          <p:nvPr/>
        </p:nvSpPr>
        <p:spPr>
          <a:xfrm>
            <a:off x="4716016" y="5715253"/>
            <a:ext cx="4248472" cy="954107"/>
          </a:xfrm>
          <a:prstGeom prst="rect">
            <a:avLst/>
          </a:prstGeom>
          <a:ln w="12700">
            <a:solidFill>
              <a:schemeClr val="tx1"/>
            </a:solidFill>
          </a:ln>
        </p:spPr>
        <p:txBody>
          <a:bodyPr wrap="square">
            <a:spAutoFit/>
          </a:bodyPr>
          <a:lstStyle/>
          <a:p>
            <a:r>
              <a:rPr lang="en-GB" sz="1400" dirty="0">
                <a:latin typeface="Comic Sans MS" pitchFamily="66" charset="0"/>
              </a:rPr>
              <a:t>If a reversible reaction is exothermic in one direction, it is endothermic in the opposite direction. The same amount of energy is transferred in each case. </a:t>
            </a:r>
          </a:p>
        </p:txBody>
      </p:sp>
      <p:grpSp>
        <p:nvGrpSpPr>
          <p:cNvPr id="16" name="Group 15"/>
          <p:cNvGrpSpPr/>
          <p:nvPr/>
        </p:nvGrpSpPr>
        <p:grpSpPr>
          <a:xfrm>
            <a:off x="5436096" y="2708920"/>
            <a:ext cx="3493940" cy="461665"/>
            <a:chOff x="5436096" y="2708920"/>
            <a:chExt cx="3493940" cy="461665"/>
          </a:xfrm>
        </p:grpSpPr>
        <p:grpSp>
          <p:nvGrpSpPr>
            <p:cNvPr id="56" name="Group 55"/>
            <p:cNvGrpSpPr/>
            <p:nvPr/>
          </p:nvGrpSpPr>
          <p:grpSpPr>
            <a:xfrm>
              <a:off x="5436096" y="2708920"/>
              <a:ext cx="2759791" cy="461665"/>
              <a:chOff x="5436096" y="2592414"/>
              <a:chExt cx="2759791" cy="461665"/>
            </a:xfrm>
          </p:grpSpPr>
          <p:sp>
            <p:nvSpPr>
              <p:cNvPr id="6" name="Rectangle 5"/>
              <p:cNvSpPr/>
              <p:nvPr/>
            </p:nvSpPr>
            <p:spPr>
              <a:xfrm>
                <a:off x="5436096" y="2592414"/>
                <a:ext cx="941283" cy="461665"/>
              </a:xfrm>
              <a:prstGeom prst="rect">
                <a:avLst/>
              </a:prstGeom>
            </p:spPr>
            <p:txBody>
              <a:bodyPr wrap="none">
                <a:spAutoFit/>
              </a:bodyPr>
              <a:lstStyle/>
              <a:p>
                <a:pPr algn="r"/>
                <a:r>
                  <a:rPr lang="en-GB" sz="1200" dirty="0" smtClean="0">
                    <a:latin typeface="Comic Sans MS" pitchFamily="66" charset="0"/>
                  </a:rPr>
                  <a:t>ammonium</a:t>
                </a:r>
              </a:p>
              <a:p>
                <a:pPr algn="r"/>
                <a:r>
                  <a:rPr lang="en-GB" sz="1200" dirty="0" smtClean="0">
                    <a:latin typeface="Comic Sans MS" pitchFamily="66" charset="0"/>
                  </a:rPr>
                  <a:t>chloride</a:t>
                </a:r>
                <a:endParaRPr lang="en-US" sz="1200" dirty="0">
                  <a:latin typeface="Comic Sans MS" pitchFamily="66" charset="0"/>
                </a:endParaRPr>
              </a:p>
            </p:txBody>
          </p:sp>
          <p:sp>
            <p:nvSpPr>
              <p:cNvPr id="9" name="Rectangle 8"/>
              <p:cNvSpPr/>
              <p:nvPr/>
            </p:nvSpPr>
            <p:spPr>
              <a:xfrm>
                <a:off x="7890995" y="2675455"/>
                <a:ext cx="304892" cy="276999"/>
              </a:xfrm>
              <a:prstGeom prst="rect">
                <a:avLst/>
              </a:prstGeom>
            </p:spPr>
            <p:txBody>
              <a:bodyPr wrap="none">
                <a:spAutoFit/>
              </a:bodyPr>
              <a:lstStyle/>
              <a:p>
                <a:pPr algn="ctr"/>
                <a:r>
                  <a:rPr lang="en-GB" sz="1200" dirty="0" smtClean="0">
                    <a:latin typeface="Comic Sans MS" pitchFamily="66" charset="0"/>
                  </a:rPr>
                  <a:t>+ </a:t>
                </a:r>
              </a:p>
            </p:txBody>
          </p:sp>
          <p:sp>
            <p:nvSpPr>
              <p:cNvPr id="52" name="Line 13"/>
              <p:cNvSpPr>
                <a:spLocks noChangeShapeType="1"/>
              </p:cNvSpPr>
              <p:nvPr/>
            </p:nvSpPr>
            <p:spPr bwMode="auto">
              <a:xfrm>
                <a:off x="6538059" y="2788254"/>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53" name="Line 13"/>
              <p:cNvSpPr>
                <a:spLocks noChangeShapeType="1"/>
              </p:cNvSpPr>
              <p:nvPr/>
            </p:nvSpPr>
            <p:spPr bwMode="auto">
              <a:xfrm>
                <a:off x="6538059" y="2860259"/>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54" name="Line 12"/>
              <p:cNvSpPr>
                <a:spLocks noChangeShapeType="1"/>
              </p:cNvSpPr>
              <p:nvPr/>
            </p:nvSpPr>
            <p:spPr bwMode="auto">
              <a:xfrm>
                <a:off x="6538059" y="2860258"/>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55" name="Line 12"/>
              <p:cNvSpPr>
                <a:spLocks noChangeShapeType="1"/>
              </p:cNvSpPr>
              <p:nvPr/>
            </p:nvSpPr>
            <p:spPr bwMode="auto">
              <a:xfrm>
                <a:off x="6928407" y="2724156"/>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grpSp>
        <p:sp>
          <p:nvSpPr>
            <p:cNvPr id="2" name="Rectangle 1"/>
            <p:cNvSpPr/>
            <p:nvPr/>
          </p:nvSpPr>
          <p:spPr>
            <a:xfrm>
              <a:off x="7211779" y="2795072"/>
              <a:ext cx="816605" cy="276999"/>
            </a:xfrm>
            <a:prstGeom prst="rect">
              <a:avLst/>
            </a:prstGeom>
          </p:spPr>
          <p:txBody>
            <a:bodyPr wrap="square">
              <a:spAutoFit/>
            </a:bodyPr>
            <a:lstStyle/>
            <a:p>
              <a:r>
                <a:rPr lang="en-GB" sz="1200" dirty="0">
                  <a:latin typeface="Comic Sans MS" pitchFamily="66" charset="0"/>
                </a:rPr>
                <a:t>ammonia</a:t>
              </a:r>
              <a:endParaRPr lang="en-GB" sz="1200" dirty="0"/>
            </a:p>
          </p:txBody>
        </p:sp>
        <p:sp>
          <p:nvSpPr>
            <p:cNvPr id="8" name="Rectangle 7"/>
            <p:cNvSpPr/>
            <p:nvPr/>
          </p:nvSpPr>
          <p:spPr>
            <a:xfrm>
              <a:off x="8028384" y="2708920"/>
              <a:ext cx="901652" cy="461665"/>
            </a:xfrm>
            <a:prstGeom prst="rect">
              <a:avLst/>
            </a:prstGeom>
          </p:spPr>
          <p:txBody>
            <a:bodyPr wrap="square">
              <a:spAutoFit/>
            </a:bodyPr>
            <a:lstStyle/>
            <a:p>
              <a:pPr algn="ctr"/>
              <a:r>
                <a:rPr lang="en-GB" sz="1200" dirty="0" smtClean="0">
                  <a:latin typeface="Comic Sans MS" pitchFamily="66" charset="0"/>
                </a:rPr>
                <a:t>hydrogen</a:t>
              </a:r>
            </a:p>
            <a:p>
              <a:pPr algn="ctr"/>
              <a:r>
                <a:rPr lang="en-GB" sz="1200" dirty="0" smtClean="0">
                  <a:latin typeface="Comic Sans MS" pitchFamily="66" charset="0"/>
                </a:rPr>
                <a:t>chloride</a:t>
              </a:r>
              <a:endParaRPr lang="en-US" sz="1200" dirty="0">
                <a:latin typeface="Comic Sans MS" pitchFamily="66" charset="0"/>
              </a:endParaRPr>
            </a:p>
          </p:txBody>
        </p:sp>
      </p:grpSp>
      <p:grpSp>
        <p:nvGrpSpPr>
          <p:cNvPr id="75" name="Group 74"/>
          <p:cNvGrpSpPr/>
          <p:nvPr/>
        </p:nvGrpSpPr>
        <p:grpSpPr>
          <a:xfrm>
            <a:off x="4922037" y="5137447"/>
            <a:ext cx="4087371" cy="307777"/>
            <a:chOff x="4921349" y="3049215"/>
            <a:chExt cx="4087371" cy="307777"/>
          </a:xfrm>
        </p:grpSpPr>
        <p:sp>
          <p:nvSpPr>
            <p:cNvPr id="76" name="Rectangle 75"/>
            <p:cNvSpPr/>
            <p:nvPr/>
          </p:nvSpPr>
          <p:spPr>
            <a:xfrm>
              <a:off x="4921349" y="3049215"/>
              <a:ext cx="1507144" cy="307777"/>
            </a:xfrm>
            <a:prstGeom prst="rect">
              <a:avLst/>
            </a:prstGeom>
          </p:spPr>
          <p:txBody>
            <a:bodyPr wrap="none">
              <a:spAutoFit/>
            </a:bodyPr>
            <a:lstStyle/>
            <a:p>
              <a:pPr>
                <a:spcBef>
                  <a:spcPct val="50000"/>
                </a:spcBef>
              </a:pPr>
              <a:r>
                <a:rPr lang="en-GB" sz="1400" dirty="0" smtClean="0">
                  <a:latin typeface="Comic Sans MS" pitchFamily="66" charset="0"/>
                </a:rPr>
                <a:t>CuSO</a:t>
              </a:r>
              <a:r>
                <a:rPr lang="en-GB" sz="1400" baseline="-25000" dirty="0" smtClean="0">
                  <a:latin typeface="Comic Sans MS" pitchFamily="66" charset="0"/>
                </a:rPr>
                <a:t>4</a:t>
              </a:r>
              <a:r>
                <a:rPr lang="en-GB" sz="1400" dirty="0" smtClean="0">
                  <a:latin typeface="Comic Sans MS" pitchFamily="66" charset="0"/>
                </a:rPr>
                <a:t>.5H</a:t>
              </a:r>
              <a:r>
                <a:rPr lang="en-GB" sz="1400" baseline="-25000" dirty="0" smtClean="0">
                  <a:latin typeface="Comic Sans MS" pitchFamily="66" charset="0"/>
                </a:rPr>
                <a:t>2</a:t>
              </a:r>
              <a:r>
                <a:rPr lang="en-GB" sz="1400" dirty="0">
                  <a:latin typeface="Comic Sans MS" pitchFamily="66" charset="0"/>
                </a:rPr>
                <a:t>O</a:t>
              </a:r>
              <a:r>
                <a:rPr lang="en-GB" sz="1400" dirty="0" smtClean="0">
                  <a:latin typeface="Comic Sans MS" pitchFamily="66" charset="0"/>
                </a:rPr>
                <a:t> (s)</a:t>
              </a:r>
              <a:endParaRPr lang="en-US" sz="1400" dirty="0">
                <a:latin typeface="Comic Sans MS" pitchFamily="66" charset="0"/>
              </a:endParaRPr>
            </a:p>
          </p:txBody>
        </p:sp>
        <p:sp>
          <p:nvSpPr>
            <p:cNvPr id="77" name="Rectangle 76"/>
            <p:cNvSpPr/>
            <p:nvPr/>
          </p:nvSpPr>
          <p:spPr>
            <a:xfrm>
              <a:off x="7081589" y="3049215"/>
              <a:ext cx="1927131" cy="307777"/>
            </a:xfrm>
            <a:prstGeom prst="rect">
              <a:avLst/>
            </a:prstGeom>
          </p:spPr>
          <p:txBody>
            <a:bodyPr wrap="none">
              <a:spAutoFit/>
            </a:bodyPr>
            <a:lstStyle/>
            <a:p>
              <a:pPr>
                <a:spcBef>
                  <a:spcPct val="50000"/>
                </a:spcBef>
              </a:pPr>
              <a:r>
                <a:rPr lang="en-GB" sz="1400" dirty="0" smtClean="0">
                  <a:latin typeface="Comic Sans MS" pitchFamily="66" charset="0"/>
                </a:rPr>
                <a:t>CuSO</a:t>
              </a:r>
              <a:r>
                <a:rPr lang="en-GB" sz="1400" baseline="-25000" dirty="0" smtClean="0">
                  <a:latin typeface="Comic Sans MS" pitchFamily="66" charset="0"/>
                </a:rPr>
                <a:t>4</a:t>
              </a:r>
              <a:r>
                <a:rPr lang="en-GB" sz="1400" dirty="0" smtClean="0">
                  <a:latin typeface="Comic Sans MS" pitchFamily="66" charset="0"/>
                </a:rPr>
                <a:t> (s) + 5H</a:t>
              </a:r>
              <a:r>
                <a:rPr lang="en-GB" sz="1400" baseline="-25000" dirty="0" smtClean="0">
                  <a:latin typeface="Comic Sans MS" pitchFamily="66" charset="0"/>
                </a:rPr>
                <a:t>2</a:t>
              </a:r>
              <a:r>
                <a:rPr lang="en-GB" sz="1400" dirty="0" smtClean="0">
                  <a:latin typeface="Comic Sans MS" pitchFamily="66" charset="0"/>
                </a:rPr>
                <a:t>O (l)</a:t>
              </a:r>
              <a:endParaRPr lang="en-US" sz="1400" dirty="0">
                <a:latin typeface="Comic Sans MS" pitchFamily="66" charset="0"/>
              </a:endParaRPr>
            </a:p>
          </p:txBody>
        </p:sp>
        <p:sp>
          <p:nvSpPr>
            <p:cNvPr id="78" name="Line 13"/>
            <p:cNvSpPr>
              <a:spLocks noChangeShapeType="1"/>
            </p:cNvSpPr>
            <p:nvPr/>
          </p:nvSpPr>
          <p:spPr bwMode="auto">
            <a:xfrm>
              <a:off x="6517890" y="3148294"/>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79" name="Line 13"/>
            <p:cNvSpPr>
              <a:spLocks noChangeShapeType="1"/>
            </p:cNvSpPr>
            <p:nvPr/>
          </p:nvSpPr>
          <p:spPr bwMode="auto">
            <a:xfrm>
              <a:off x="6517890" y="3220299"/>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80" name="Line 12"/>
            <p:cNvSpPr>
              <a:spLocks noChangeShapeType="1"/>
            </p:cNvSpPr>
            <p:nvPr/>
          </p:nvSpPr>
          <p:spPr bwMode="auto">
            <a:xfrm>
              <a:off x="6517890" y="3220298"/>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81" name="Line 12"/>
            <p:cNvSpPr>
              <a:spLocks noChangeShapeType="1"/>
            </p:cNvSpPr>
            <p:nvPr/>
          </p:nvSpPr>
          <p:spPr bwMode="auto">
            <a:xfrm>
              <a:off x="6908238" y="3084196"/>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grpSp>
      <p:grpSp>
        <p:nvGrpSpPr>
          <p:cNvPr id="82" name="Group 81"/>
          <p:cNvGrpSpPr/>
          <p:nvPr/>
        </p:nvGrpSpPr>
        <p:grpSpPr>
          <a:xfrm>
            <a:off x="5066053" y="4509120"/>
            <a:ext cx="3888432" cy="461665"/>
            <a:chOff x="5065365" y="2681410"/>
            <a:chExt cx="3888432" cy="461665"/>
          </a:xfrm>
        </p:grpSpPr>
        <p:sp>
          <p:nvSpPr>
            <p:cNvPr id="84" name="Rectangle 83"/>
            <p:cNvSpPr/>
            <p:nvPr/>
          </p:nvSpPr>
          <p:spPr>
            <a:xfrm>
              <a:off x="7009581" y="2681410"/>
              <a:ext cx="1371885" cy="461665"/>
            </a:xfrm>
            <a:prstGeom prst="rect">
              <a:avLst/>
            </a:prstGeom>
          </p:spPr>
          <p:txBody>
            <a:bodyPr wrap="square">
              <a:spAutoFit/>
            </a:bodyPr>
            <a:lstStyle/>
            <a:p>
              <a:pPr algn="ctr"/>
              <a:r>
                <a:rPr lang="en-GB" sz="1200" dirty="0">
                  <a:latin typeface="Comic Sans MS" pitchFamily="66" charset="0"/>
                </a:rPr>
                <a:t>anhydrous copper sulphate</a:t>
              </a:r>
            </a:p>
          </p:txBody>
        </p:sp>
        <p:grpSp>
          <p:nvGrpSpPr>
            <p:cNvPr id="83" name="Group 82"/>
            <p:cNvGrpSpPr/>
            <p:nvPr/>
          </p:nvGrpSpPr>
          <p:grpSpPr>
            <a:xfrm>
              <a:off x="5065365" y="2681410"/>
              <a:ext cx="3401236" cy="461665"/>
              <a:chOff x="5065365" y="2564904"/>
              <a:chExt cx="3401236" cy="461665"/>
            </a:xfrm>
          </p:grpSpPr>
          <p:sp>
            <p:nvSpPr>
              <p:cNvPr id="86" name="Rectangle 85"/>
              <p:cNvSpPr/>
              <p:nvPr/>
            </p:nvSpPr>
            <p:spPr>
              <a:xfrm>
                <a:off x="5065365" y="2564904"/>
                <a:ext cx="1314782" cy="461665"/>
              </a:xfrm>
              <a:prstGeom prst="rect">
                <a:avLst/>
              </a:prstGeom>
            </p:spPr>
            <p:txBody>
              <a:bodyPr wrap="none">
                <a:spAutoFit/>
              </a:bodyPr>
              <a:lstStyle/>
              <a:p>
                <a:pPr algn="ctr"/>
                <a:r>
                  <a:rPr lang="en-GB" sz="1200" dirty="0" smtClean="0">
                    <a:latin typeface="Comic Sans MS" pitchFamily="66" charset="0"/>
                  </a:rPr>
                  <a:t>hydrated</a:t>
                </a:r>
              </a:p>
              <a:p>
                <a:pPr algn="ctr"/>
                <a:r>
                  <a:rPr lang="en-GB" sz="1200" dirty="0" smtClean="0">
                    <a:latin typeface="Comic Sans MS" pitchFamily="66" charset="0"/>
                  </a:rPr>
                  <a:t>copper </a:t>
                </a:r>
                <a:r>
                  <a:rPr lang="en-GB" sz="1200" dirty="0">
                    <a:latin typeface="Comic Sans MS" pitchFamily="66" charset="0"/>
                  </a:rPr>
                  <a:t>sulphate</a:t>
                </a:r>
              </a:p>
            </p:txBody>
          </p:sp>
          <p:sp>
            <p:nvSpPr>
              <p:cNvPr id="87" name="Rectangle 86"/>
              <p:cNvSpPr/>
              <p:nvPr/>
            </p:nvSpPr>
            <p:spPr>
              <a:xfrm>
                <a:off x="8161709" y="2636912"/>
                <a:ext cx="304892" cy="276999"/>
              </a:xfrm>
              <a:prstGeom prst="rect">
                <a:avLst/>
              </a:prstGeom>
            </p:spPr>
            <p:txBody>
              <a:bodyPr wrap="none" anchor="b">
                <a:spAutoFit/>
              </a:bodyPr>
              <a:lstStyle/>
              <a:p>
                <a:pPr algn="ctr"/>
                <a:r>
                  <a:rPr lang="en-GB" sz="1200" dirty="0" smtClean="0">
                    <a:latin typeface="Comic Sans MS" pitchFamily="66" charset="0"/>
                  </a:rPr>
                  <a:t>+ </a:t>
                </a:r>
              </a:p>
            </p:txBody>
          </p:sp>
          <p:sp>
            <p:nvSpPr>
              <p:cNvPr id="88" name="Line 13"/>
              <p:cNvSpPr>
                <a:spLocks noChangeShapeType="1"/>
              </p:cNvSpPr>
              <p:nvPr/>
            </p:nvSpPr>
            <p:spPr bwMode="auto">
              <a:xfrm>
                <a:off x="6538059" y="2788254"/>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89" name="Line 13"/>
              <p:cNvSpPr>
                <a:spLocks noChangeShapeType="1"/>
              </p:cNvSpPr>
              <p:nvPr/>
            </p:nvSpPr>
            <p:spPr bwMode="auto">
              <a:xfrm>
                <a:off x="6538059" y="2860259"/>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90" name="Line 12"/>
              <p:cNvSpPr>
                <a:spLocks noChangeShapeType="1"/>
              </p:cNvSpPr>
              <p:nvPr/>
            </p:nvSpPr>
            <p:spPr bwMode="auto">
              <a:xfrm>
                <a:off x="6538059" y="2860258"/>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91" name="Line 12"/>
              <p:cNvSpPr>
                <a:spLocks noChangeShapeType="1"/>
              </p:cNvSpPr>
              <p:nvPr/>
            </p:nvSpPr>
            <p:spPr bwMode="auto">
              <a:xfrm>
                <a:off x="6928407" y="2724156"/>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grpSp>
        <p:sp>
          <p:nvSpPr>
            <p:cNvPr id="85" name="Rectangle 84"/>
            <p:cNvSpPr/>
            <p:nvPr/>
          </p:nvSpPr>
          <p:spPr>
            <a:xfrm>
              <a:off x="8261055" y="2753418"/>
              <a:ext cx="692742" cy="276999"/>
            </a:xfrm>
            <a:prstGeom prst="rect">
              <a:avLst/>
            </a:prstGeom>
          </p:spPr>
          <p:txBody>
            <a:bodyPr wrap="square" anchor="b">
              <a:spAutoFit/>
            </a:bodyPr>
            <a:lstStyle/>
            <a:p>
              <a:pPr algn="ctr"/>
              <a:r>
                <a:rPr lang="en-GB" sz="1200" dirty="0" smtClean="0">
                  <a:latin typeface="Comic Sans MS" pitchFamily="66" charset="0"/>
                </a:rPr>
                <a:t>steam</a:t>
              </a:r>
              <a:endParaRPr lang="en-US" sz="1200" dirty="0">
                <a:latin typeface="Comic Sans MS" pitchFamily="66" charset="0"/>
              </a:endParaRPr>
            </a:p>
          </p:txBody>
        </p:sp>
      </p:grpSp>
      <p:sp>
        <p:nvSpPr>
          <p:cNvPr id="92" name="Rectangle 91"/>
          <p:cNvSpPr/>
          <p:nvPr/>
        </p:nvSpPr>
        <p:spPr>
          <a:xfrm>
            <a:off x="4716016" y="3776258"/>
            <a:ext cx="4248472" cy="176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latin typeface="Comic Sans MS" pitchFamily="66" charset="0"/>
              </a:rPr>
              <a:t>The change from blue hydrated copper sulphate to white anhydrous copper sulphate is one of the most commonly known reversible reactions.</a:t>
            </a:r>
          </a:p>
          <a:p>
            <a:endParaRPr lang="en-GB" sz="1400" dirty="0"/>
          </a:p>
        </p:txBody>
      </p:sp>
    </p:spTree>
    <p:extLst>
      <p:ext uri="{BB962C8B-B14F-4D97-AF65-F5344CB8AC3E}">
        <p14:creationId xmlns:p14="http://schemas.microsoft.com/office/powerpoint/2010/main" val="2457743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Reaction kinetics</a:t>
            </a:r>
          </a:p>
        </p:txBody>
      </p:sp>
      <p:sp>
        <p:nvSpPr>
          <p:cNvPr id="43" name="Content Placeholder 2"/>
          <p:cNvSpPr>
            <a:spLocks noGrp="1"/>
          </p:cNvSpPr>
          <p:nvPr>
            <p:ph idx="1"/>
          </p:nvPr>
        </p:nvSpPr>
        <p:spPr>
          <a:xfrm>
            <a:off x="286206" y="1212777"/>
            <a:ext cx="8820472" cy="5239781"/>
          </a:xfrm>
        </p:spPr>
        <p:txBody>
          <a:bodyPr>
            <a:normAutofit/>
          </a:bodyPr>
          <a:lstStyle/>
          <a:p>
            <a:pPr marL="514350" indent="-514350">
              <a:buFont typeface="+mj-lt"/>
              <a:buAutoNum type="arabicPeriod"/>
            </a:pPr>
            <a:r>
              <a:rPr lang="en-GB" sz="2000" dirty="0" smtClean="0">
                <a:latin typeface="Comic Sans MS" pitchFamily="66" charset="0"/>
              </a:rPr>
              <a:t>For a reaction to occur why is energy supplied?</a:t>
            </a:r>
          </a:p>
          <a:p>
            <a:pPr marL="514350" indent="-514350">
              <a:buFont typeface="+mj-lt"/>
              <a:buAutoNum type="arabicPeriod"/>
            </a:pPr>
            <a:r>
              <a:rPr lang="en-GB" sz="2000" dirty="0" smtClean="0">
                <a:latin typeface="Comic Sans MS" pitchFamily="66" charset="0"/>
              </a:rPr>
              <a:t>Why is energy released during a reaction?</a:t>
            </a:r>
          </a:p>
          <a:p>
            <a:pPr marL="514350" indent="-514350">
              <a:buFont typeface="+mj-lt"/>
              <a:buAutoNum type="arabicPeriod"/>
            </a:pPr>
            <a:r>
              <a:rPr lang="en-GB" sz="2000" dirty="0" smtClean="0">
                <a:latin typeface="Comic Sans MS" pitchFamily="66" charset="0"/>
              </a:rPr>
              <a:t>If more energy is supplied than released is the reaction exothermic or endothermic?</a:t>
            </a:r>
          </a:p>
          <a:p>
            <a:pPr marL="514350" indent="-514350">
              <a:buFont typeface="+mj-lt"/>
              <a:buAutoNum type="arabicPeriod"/>
            </a:pPr>
            <a:r>
              <a:rPr lang="en-GB" sz="2000" dirty="0" smtClean="0">
                <a:latin typeface="Comic Sans MS" pitchFamily="66" charset="0"/>
              </a:rPr>
              <a:t>If a reaction is endothermic will the surroundings get warmer or colder?</a:t>
            </a:r>
          </a:p>
          <a:p>
            <a:pPr marL="514350" indent="-514350">
              <a:buFont typeface="+mj-lt"/>
              <a:buAutoNum type="arabicPeriod"/>
            </a:pPr>
            <a:r>
              <a:rPr lang="en-GB" sz="2000" dirty="0" smtClean="0">
                <a:latin typeface="Comic Sans MS" pitchFamily="66" charset="0"/>
              </a:rPr>
              <a:t>A reaction requires a lot of heat to take place, it is endothermic or exothermic?</a:t>
            </a:r>
          </a:p>
          <a:p>
            <a:pPr marL="514350" indent="-514350">
              <a:buFont typeface="+mj-lt"/>
              <a:buAutoNum type="arabicPeriod"/>
            </a:pPr>
            <a:r>
              <a:rPr lang="en-GB" sz="2000" dirty="0" smtClean="0">
                <a:latin typeface="Comic Sans MS" pitchFamily="66" charset="0"/>
              </a:rPr>
              <a:t>Is breaking bonds an endothermic or exothermic process?</a:t>
            </a:r>
          </a:p>
          <a:p>
            <a:pPr marL="514350" indent="-514350">
              <a:buFont typeface="+mj-lt"/>
              <a:buAutoNum type="arabicPeriod"/>
            </a:pPr>
            <a:r>
              <a:rPr lang="en-GB" sz="2000" dirty="0" smtClean="0">
                <a:latin typeface="Comic Sans MS" pitchFamily="66" charset="0"/>
              </a:rPr>
              <a:t>Give 2 reasons </a:t>
            </a:r>
            <a:r>
              <a:rPr lang="en-GB" sz="2000" dirty="0">
                <a:latin typeface="Comic Sans MS" pitchFamily="66" charset="0"/>
              </a:rPr>
              <a:t>why </a:t>
            </a:r>
            <a:r>
              <a:rPr lang="en-GB" sz="2000" dirty="0" smtClean="0">
                <a:latin typeface="Comic Sans MS" pitchFamily="66" charset="0"/>
              </a:rPr>
              <a:t>a yield is not always 100%?</a:t>
            </a:r>
          </a:p>
          <a:p>
            <a:pPr marL="514350" indent="-514350">
              <a:buFont typeface="+mj-lt"/>
              <a:buAutoNum type="arabicPeriod"/>
            </a:pPr>
            <a:r>
              <a:rPr lang="en-GB" sz="2000" dirty="0" smtClean="0">
                <a:latin typeface="Comic Sans MS" pitchFamily="66" charset="0"/>
              </a:rPr>
              <a:t>What is the symbol for a reversible reaction?</a:t>
            </a:r>
          </a:p>
          <a:p>
            <a:pPr marL="514350" indent="-514350">
              <a:buFont typeface="+mj-lt"/>
              <a:buAutoNum type="arabicPeriod"/>
            </a:pPr>
            <a:r>
              <a:rPr lang="en-GB" sz="2000" dirty="0" smtClean="0">
                <a:latin typeface="Comic Sans MS" pitchFamily="66" charset="0"/>
              </a:rPr>
              <a:t>Give an example of a reversible reaction.</a:t>
            </a:r>
          </a:p>
          <a:p>
            <a:pPr marL="514350" indent="-514350">
              <a:buFont typeface="+mj-lt"/>
              <a:buAutoNum type="arabicPeriod"/>
            </a:pPr>
            <a:r>
              <a:rPr lang="en-GB" sz="2000" dirty="0" smtClean="0">
                <a:latin typeface="Comic Sans MS" pitchFamily="66" charset="0"/>
              </a:rPr>
              <a:t>If a reversible reaction is exothermic in 1 direction what must it be in the other?</a:t>
            </a:r>
          </a:p>
          <a:p>
            <a:pPr marL="514350" indent="-514350">
              <a:buFont typeface="+mj-lt"/>
              <a:buAutoNum type="arabicPeriod"/>
            </a:pPr>
            <a:endParaRPr lang="en-GB" sz="2000" dirty="0" smtClean="0">
              <a:latin typeface="Comic Sans MS" pitchFamily="66" charset="0"/>
            </a:endParaRPr>
          </a:p>
        </p:txBody>
      </p:sp>
    </p:spTree>
    <p:extLst>
      <p:ext uri="{BB962C8B-B14F-4D97-AF65-F5344CB8AC3E}">
        <p14:creationId xmlns:p14="http://schemas.microsoft.com/office/powerpoint/2010/main" val="440881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8377" y="1453262"/>
            <a:ext cx="4305300" cy="2623810"/>
            <a:chOff x="228600" y="1748135"/>
            <a:chExt cx="8610600" cy="5247619"/>
          </a:xfrm>
        </p:grpSpPr>
        <p:sp>
          <p:nvSpPr>
            <p:cNvPr id="69" name="Line 3"/>
            <p:cNvSpPr>
              <a:spLocks noChangeShapeType="1"/>
            </p:cNvSpPr>
            <p:nvPr/>
          </p:nvSpPr>
          <p:spPr bwMode="auto">
            <a:xfrm flipV="1">
              <a:off x="2057400" y="1976735"/>
              <a:ext cx="0" cy="426878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00">
                <a:latin typeface="Comic Sans MS" pitchFamily="66" charset="0"/>
              </a:endParaRPr>
            </a:p>
          </p:txBody>
        </p:sp>
        <p:sp>
          <p:nvSpPr>
            <p:cNvPr id="70" name="Line 4"/>
            <p:cNvSpPr>
              <a:spLocks noChangeShapeType="1"/>
            </p:cNvSpPr>
            <p:nvPr/>
          </p:nvSpPr>
          <p:spPr bwMode="auto">
            <a:xfrm flipV="1">
              <a:off x="2057400" y="6242348"/>
              <a:ext cx="5638800" cy="3175"/>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00">
                <a:latin typeface="Comic Sans MS" pitchFamily="66" charset="0"/>
              </a:endParaRPr>
            </a:p>
          </p:txBody>
        </p:sp>
        <p:sp>
          <p:nvSpPr>
            <p:cNvPr id="71" name="Text Box 5"/>
            <p:cNvSpPr txBox="1">
              <a:spLocks noChangeArrowheads="1"/>
            </p:cNvSpPr>
            <p:nvPr/>
          </p:nvSpPr>
          <p:spPr bwMode="auto">
            <a:xfrm>
              <a:off x="228600" y="1748135"/>
              <a:ext cx="17526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100" i="1" dirty="0">
                  <a:latin typeface="Comic Sans MS" pitchFamily="66" charset="0"/>
                </a:rPr>
                <a:t>Amount of product formed</a:t>
              </a:r>
            </a:p>
          </p:txBody>
        </p:sp>
        <p:sp>
          <p:nvSpPr>
            <p:cNvPr id="72" name="Text Box 6"/>
            <p:cNvSpPr txBox="1">
              <a:spLocks noChangeArrowheads="1"/>
            </p:cNvSpPr>
            <p:nvPr/>
          </p:nvSpPr>
          <p:spPr bwMode="auto">
            <a:xfrm>
              <a:off x="7010400" y="6472534"/>
              <a:ext cx="182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100">
                  <a:latin typeface="Comic Sans MS" pitchFamily="66" charset="0"/>
                </a:rPr>
                <a:t>Time</a:t>
              </a:r>
            </a:p>
          </p:txBody>
        </p:sp>
        <p:sp>
          <p:nvSpPr>
            <p:cNvPr id="73" name="Line 7"/>
            <p:cNvSpPr>
              <a:spLocks noChangeShapeType="1"/>
            </p:cNvSpPr>
            <p:nvPr/>
          </p:nvSpPr>
          <p:spPr bwMode="auto">
            <a:xfrm flipV="1">
              <a:off x="2057400" y="4262735"/>
              <a:ext cx="533400" cy="1981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00">
                <a:latin typeface="Comic Sans MS" pitchFamily="66" charset="0"/>
              </a:endParaRPr>
            </a:p>
          </p:txBody>
        </p:sp>
        <p:sp>
          <p:nvSpPr>
            <p:cNvPr id="74" name="Freeform 12"/>
            <p:cNvSpPr>
              <a:spLocks/>
            </p:cNvSpPr>
            <p:nvPr/>
          </p:nvSpPr>
          <p:spPr bwMode="auto">
            <a:xfrm>
              <a:off x="2590800" y="2968923"/>
              <a:ext cx="5238750" cy="1306512"/>
            </a:xfrm>
            <a:custGeom>
              <a:avLst/>
              <a:gdLst>
                <a:gd name="T0" fmla="*/ 0 w 3300"/>
                <a:gd name="T1" fmla="*/ 823 h 823"/>
                <a:gd name="T2" fmla="*/ 240 w 3300"/>
                <a:gd name="T3" fmla="*/ 247 h 823"/>
                <a:gd name="T4" fmla="*/ 672 w 3300"/>
                <a:gd name="T5" fmla="*/ 55 h 823"/>
                <a:gd name="T6" fmla="*/ 1776 w 3300"/>
                <a:gd name="T7" fmla="*/ 7 h 823"/>
                <a:gd name="T8" fmla="*/ 3300 w 3300"/>
                <a:gd name="T9" fmla="*/ 11 h 823"/>
              </a:gdLst>
              <a:ahLst/>
              <a:cxnLst>
                <a:cxn ang="0">
                  <a:pos x="T0" y="T1"/>
                </a:cxn>
                <a:cxn ang="0">
                  <a:pos x="T2" y="T3"/>
                </a:cxn>
                <a:cxn ang="0">
                  <a:pos x="T4" y="T5"/>
                </a:cxn>
                <a:cxn ang="0">
                  <a:pos x="T6" y="T7"/>
                </a:cxn>
                <a:cxn ang="0">
                  <a:pos x="T8" y="T9"/>
                </a:cxn>
              </a:cxnLst>
              <a:rect l="0" t="0" r="r" b="b"/>
              <a:pathLst>
                <a:path w="3300" h="823">
                  <a:moveTo>
                    <a:pt x="0" y="823"/>
                  </a:moveTo>
                  <a:cubicBezTo>
                    <a:pt x="64" y="599"/>
                    <a:pt x="128" y="375"/>
                    <a:pt x="240" y="247"/>
                  </a:cubicBezTo>
                  <a:cubicBezTo>
                    <a:pt x="352" y="119"/>
                    <a:pt x="416" y="95"/>
                    <a:pt x="672" y="55"/>
                  </a:cubicBezTo>
                  <a:cubicBezTo>
                    <a:pt x="928" y="15"/>
                    <a:pt x="1338" y="14"/>
                    <a:pt x="1776" y="7"/>
                  </a:cubicBezTo>
                  <a:cubicBezTo>
                    <a:pt x="2214" y="0"/>
                    <a:pt x="2983" y="10"/>
                    <a:pt x="3300" y="1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00">
                <a:latin typeface="Comic Sans MS" pitchFamily="66" charset="0"/>
              </a:endParaRPr>
            </a:p>
          </p:txBody>
        </p:sp>
        <p:grpSp>
          <p:nvGrpSpPr>
            <p:cNvPr id="75" name="Group 25"/>
            <p:cNvGrpSpPr>
              <a:grpSpLocks/>
            </p:cNvGrpSpPr>
            <p:nvPr/>
          </p:nvGrpSpPr>
          <p:grpSpPr bwMode="auto">
            <a:xfrm>
              <a:off x="2057400" y="3011785"/>
              <a:ext cx="5695950" cy="3155950"/>
              <a:chOff x="1296" y="1612"/>
              <a:chExt cx="3588" cy="1988"/>
            </a:xfrm>
          </p:grpSpPr>
          <p:sp>
            <p:nvSpPr>
              <p:cNvPr id="76" name="Line 13"/>
              <p:cNvSpPr>
                <a:spLocks noChangeShapeType="1"/>
              </p:cNvSpPr>
              <p:nvPr/>
            </p:nvSpPr>
            <p:spPr bwMode="auto">
              <a:xfrm flipV="1">
                <a:off x="1296" y="2688"/>
                <a:ext cx="768" cy="9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00">
                  <a:latin typeface="Comic Sans MS" pitchFamily="66" charset="0"/>
                </a:endParaRPr>
              </a:p>
            </p:txBody>
          </p:sp>
          <p:sp>
            <p:nvSpPr>
              <p:cNvPr id="77" name="Freeform 14"/>
              <p:cNvSpPr>
                <a:spLocks/>
              </p:cNvSpPr>
              <p:nvPr/>
            </p:nvSpPr>
            <p:spPr bwMode="auto">
              <a:xfrm>
                <a:off x="2064" y="1612"/>
                <a:ext cx="2820" cy="1076"/>
              </a:xfrm>
              <a:custGeom>
                <a:avLst/>
                <a:gdLst>
                  <a:gd name="T0" fmla="*/ 0 w 2832"/>
                  <a:gd name="T1" fmla="*/ 1064 h 1064"/>
                  <a:gd name="T2" fmla="*/ 600 w 2832"/>
                  <a:gd name="T3" fmla="*/ 536 h 1064"/>
                  <a:gd name="T4" fmla="*/ 1104 w 2832"/>
                  <a:gd name="T5" fmla="*/ 224 h 1064"/>
                  <a:gd name="T6" fmla="*/ 1548 w 2832"/>
                  <a:gd name="T7" fmla="*/ 56 h 1064"/>
                  <a:gd name="T8" fmla="*/ 2052 w 2832"/>
                  <a:gd name="T9" fmla="*/ 8 h 1064"/>
                  <a:gd name="T10" fmla="*/ 2832 w 2832"/>
                  <a:gd name="T11" fmla="*/ 8 h 1064"/>
                </a:gdLst>
                <a:ahLst/>
                <a:cxnLst>
                  <a:cxn ang="0">
                    <a:pos x="T0" y="T1"/>
                  </a:cxn>
                  <a:cxn ang="0">
                    <a:pos x="T2" y="T3"/>
                  </a:cxn>
                  <a:cxn ang="0">
                    <a:pos x="T4" y="T5"/>
                  </a:cxn>
                  <a:cxn ang="0">
                    <a:pos x="T6" y="T7"/>
                  </a:cxn>
                  <a:cxn ang="0">
                    <a:pos x="T8" y="T9"/>
                  </a:cxn>
                  <a:cxn ang="0">
                    <a:pos x="T10" y="T11"/>
                  </a:cxn>
                </a:cxnLst>
                <a:rect l="0" t="0" r="r" b="b"/>
                <a:pathLst>
                  <a:path w="2832" h="1064">
                    <a:moveTo>
                      <a:pt x="0" y="1064"/>
                    </a:moveTo>
                    <a:cubicBezTo>
                      <a:pt x="100" y="976"/>
                      <a:pt x="416" y="676"/>
                      <a:pt x="600" y="536"/>
                    </a:cubicBezTo>
                    <a:cubicBezTo>
                      <a:pt x="784" y="396"/>
                      <a:pt x="946" y="304"/>
                      <a:pt x="1104" y="224"/>
                    </a:cubicBezTo>
                    <a:cubicBezTo>
                      <a:pt x="1262" y="144"/>
                      <a:pt x="1390" y="92"/>
                      <a:pt x="1548" y="56"/>
                    </a:cubicBezTo>
                    <a:cubicBezTo>
                      <a:pt x="1706" y="20"/>
                      <a:pt x="1838" y="16"/>
                      <a:pt x="2052" y="8"/>
                    </a:cubicBezTo>
                    <a:cubicBezTo>
                      <a:pt x="2266" y="0"/>
                      <a:pt x="2670" y="8"/>
                      <a:pt x="2832" y="8"/>
                    </a:cubicBezTo>
                  </a:path>
                </a:pathLst>
              </a:custGeom>
              <a:noFill/>
              <a:ln w="25400"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00">
                  <a:latin typeface="Comic Sans MS" pitchFamily="66" charset="0"/>
                </a:endParaRPr>
              </a:p>
            </p:txBody>
          </p:sp>
        </p:grpSp>
        <p:grpSp>
          <p:nvGrpSpPr>
            <p:cNvPr id="78" name="Group 17"/>
            <p:cNvGrpSpPr>
              <a:grpSpLocks/>
            </p:cNvGrpSpPr>
            <p:nvPr/>
          </p:nvGrpSpPr>
          <p:grpSpPr bwMode="auto">
            <a:xfrm>
              <a:off x="4489450" y="3942064"/>
              <a:ext cx="3740150" cy="844551"/>
              <a:chOff x="2828" y="2198"/>
              <a:chExt cx="2356" cy="532"/>
            </a:xfrm>
          </p:grpSpPr>
          <p:sp>
            <p:nvSpPr>
              <p:cNvPr id="79" name="AutoShape 16"/>
              <p:cNvSpPr>
                <a:spLocks noChangeArrowheads="1"/>
              </p:cNvSpPr>
              <p:nvPr/>
            </p:nvSpPr>
            <p:spPr bwMode="auto">
              <a:xfrm rot="1125979">
                <a:off x="2828" y="2198"/>
                <a:ext cx="957" cy="216"/>
              </a:xfrm>
              <a:prstGeom prst="leftArrow">
                <a:avLst>
                  <a:gd name="adj1" fmla="val 50000"/>
                  <a:gd name="adj2" fmla="val 110764"/>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00">
                  <a:solidFill>
                    <a:schemeClr val="bg1"/>
                  </a:solidFill>
                  <a:latin typeface="Comic Sans MS" pitchFamily="66" charset="0"/>
                </a:endParaRPr>
              </a:p>
            </p:txBody>
          </p:sp>
          <p:sp>
            <p:nvSpPr>
              <p:cNvPr id="80" name="Text Box 15"/>
              <p:cNvSpPr txBox="1">
                <a:spLocks noChangeArrowheads="1"/>
              </p:cNvSpPr>
              <p:nvPr/>
            </p:nvSpPr>
            <p:spPr bwMode="auto">
              <a:xfrm>
                <a:off x="3552" y="2400"/>
                <a:ext cx="1632" cy="330"/>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100">
                    <a:solidFill>
                      <a:schemeClr val="bg1"/>
                    </a:solidFill>
                    <a:latin typeface="Comic Sans MS" pitchFamily="66" charset="0"/>
                  </a:rPr>
                  <a:t>Slower reaction</a:t>
                </a:r>
              </a:p>
            </p:txBody>
          </p:sp>
        </p:grpSp>
        <p:grpSp>
          <p:nvGrpSpPr>
            <p:cNvPr id="81" name="Group 24"/>
            <p:cNvGrpSpPr>
              <a:grpSpLocks/>
            </p:cNvGrpSpPr>
            <p:nvPr/>
          </p:nvGrpSpPr>
          <p:grpSpPr bwMode="auto">
            <a:xfrm>
              <a:off x="228600" y="3881735"/>
              <a:ext cx="2286000" cy="1200150"/>
              <a:chOff x="144" y="2064"/>
              <a:chExt cx="1440" cy="756"/>
            </a:xfrm>
          </p:grpSpPr>
          <p:sp>
            <p:nvSpPr>
              <p:cNvPr id="82" name="AutoShape 19"/>
              <p:cNvSpPr>
                <a:spLocks noChangeArrowheads="1"/>
              </p:cNvSpPr>
              <p:nvPr/>
            </p:nvSpPr>
            <p:spPr bwMode="auto">
              <a:xfrm>
                <a:off x="1200" y="2304"/>
                <a:ext cx="384" cy="192"/>
              </a:xfrm>
              <a:prstGeom prst="rightArrow">
                <a:avLst>
                  <a:gd name="adj1" fmla="val 50000"/>
                  <a:gd name="adj2" fmla="val 50000"/>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00">
                  <a:solidFill>
                    <a:schemeClr val="bg1"/>
                  </a:solidFill>
                  <a:latin typeface="Comic Sans MS" pitchFamily="66" charset="0"/>
                </a:endParaRPr>
              </a:p>
            </p:txBody>
          </p:sp>
          <p:sp>
            <p:nvSpPr>
              <p:cNvPr id="83" name="Text Box 18"/>
              <p:cNvSpPr txBox="1">
                <a:spLocks noChangeArrowheads="1"/>
              </p:cNvSpPr>
              <p:nvPr/>
            </p:nvSpPr>
            <p:spPr bwMode="auto">
              <a:xfrm>
                <a:off x="144" y="2064"/>
                <a:ext cx="1200" cy="756"/>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100" dirty="0">
                    <a:solidFill>
                      <a:schemeClr val="bg1"/>
                    </a:solidFill>
                    <a:latin typeface="Comic Sans MS" pitchFamily="66" charset="0"/>
                  </a:rPr>
                  <a:t>Fast rate of reaction here</a:t>
                </a:r>
              </a:p>
            </p:txBody>
          </p:sp>
        </p:grpSp>
        <p:grpSp>
          <p:nvGrpSpPr>
            <p:cNvPr id="84" name="Group 23"/>
            <p:cNvGrpSpPr>
              <a:grpSpLocks/>
            </p:cNvGrpSpPr>
            <p:nvPr/>
          </p:nvGrpSpPr>
          <p:grpSpPr bwMode="auto">
            <a:xfrm>
              <a:off x="3429000" y="1748135"/>
              <a:ext cx="4724400" cy="1143000"/>
              <a:chOff x="2160" y="816"/>
              <a:chExt cx="2976" cy="720"/>
            </a:xfrm>
          </p:grpSpPr>
          <p:sp>
            <p:nvSpPr>
              <p:cNvPr id="85" name="Text Box 21"/>
              <p:cNvSpPr txBox="1">
                <a:spLocks noChangeArrowheads="1"/>
              </p:cNvSpPr>
              <p:nvPr/>
            </p:nvSpPr>
            <p:spPr bwMode="auto">
              <a:xfrm>
                <a:off x="2160" y="816"/>
                <a:ext cx="2976" cy="543"/>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100" dirty="0">
                    <a:solidFill>
                      <a:schemeClr val="bg1"/>
                    </a:solidFill>
                    <a:latin typeface="Comic Sans MS" pitchFamily="66" charset="0"/>
                  </a:rPr>
                  <a:t>Slower rate of reaction here due to reactants being used up</a:t>
                </a:r>
              </a:p>
            </p:txBody>
          </p:sp>
          <p:sp>
            <p:nvSpPr>
              <p:cNvPr id="86" name="AutoShape 22"/>
              <p:cNvSpPr>
                <a:spLocks noChangeArrowheads="1"/>
              </p:cNvSpPr>
              <p:nvPr/>
            </p:nvSpPr>
            <p:spPr bwMode="auto">
              <a:xfrm>
                <a:off x="2640" y="1296"/>
                <a:ext cx="192" cy="240"/>
              </a:xfrm>
              <a:prstGeom prst="downArrow">
                <a:avLst>
                  <a:gd name="adj1" fmla="val 50000"/>
                  <a:gd name="adj2" fmla="val 31250"/>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00">
                  <a:solidFill>
                    <a:schemeClr val="bg1"/>
                  </a:solidFill>
                  <a:latin typeface="Comic Sans MS" pitchFamily="66" charset="0"/>
                </a:endParaRPr>
              </a:p>
            </p:txBody>
          </p:sp>
        </p:grpSp>
      </p:grpSp>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Reaction rates</a:t>
            </a:r>
            <a:endParaRPr lang="en-GB" sz="5000" b="1" u="sng" dirty="0">
              <a:latin typeface="Segoe Print" pitchFamily="2" charset="0"/>
            </a:endParaRPr>
          </a:p>
        </p:txBody>
      </p:sp>
      <p:sp>
        <p:nvSpPr>
          <p:cNvPr id="11" name="Rectangle 10"/>
          <p:cNvSpPr/>
          <p:nvPr/>
        </p:nvSpPr>
        <p:spPr>
          <a:xfrm>
            <a:off x="4116968" y="9688179"/>
            <a:ext cx="478016" cy="276999"/>
          </a:xfrm>
          <a:prstGeom prst="rect">
            <a:avLst/>
          </a:prstGeom>
          <a:ln w="12700">
            <a:solidFill>
              <a:schemeClr val="tx1"/>
            </a:solidFill>
          </a:ln>
        </p:spPr>
        <p:txBody>
          <a:bodyPr wrap="none">
            <a:spAutoFit/>
          </a:bodyPr>
          <a:lstStyle/>
          <a:p>
            <a:r>
              <a:rPr lang="en-GB" sz="1200" dirty="0">
                <a:solidFill>
                  <a:prstClr val="black"/>
                </a:solidFill>
                <a:latin typeface="Comic Sans MS" pitchFamily="66" charset="0"/>
              </a:rPr>
              <a:t>SO</a:t>
            </a:r>
            <a:r>
              <a:rPr lang="en-GB" sz="1200" baseline="-25000" dirty="0">
                <a:solidFill>
                  <a:prstClr val="black"/>
                </a:solidFill>
                <a:latin typeface="Comic Sans MS" pitchFamily="66" charset="0"/>
              </a:rPr>
              <a:t>3</a:t>
            </a:r>
          </a:p>
        </p:txBody>
      </p:sp>
      <p:sp>
        <p:nvSpPr>
          <p:cNvPr id="12" name="Rectangle 11"/>
          <p:cNvSpPr/>
          <p:nvPr/>
        </p:nvSpPr>
        <p:spPr>
          <a:xfrm>
            <a:off x="4716016" y="1357357"/>
            <a:ext cx="4248472" cy="954107"/>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Reactions occur when particles collide </a:t>
            </a:r>
            <a:r>
              <a:rPr lang="en-GB" sz="1400" dirty="0" smtClean="0">
                <a:latin typeface="Comic Sans MS" pitchFamily="66" charset="0"/>
                <a:cs typeface="Arial" pitchFamily="34" charset="0"/>
              </a:rPr>
              <a:t>with sufficient </a:t>
            </a:r>
            <a:r>
              <a:rPr lang="en-GB" sz="1400" dirty="0">
                <a:latin typeface="Comic Sans MS" pitchFamily="66" charset="0"/>
                <a:cs typeface="Arial" pitchFamily="34" charset="0"/>
              </a:rPr>
              <a:t>energy. The minimum amount </a:t>
            </a:r>
            <a:r>
              <a:rPr lang="en-GB" sz="1400" dirty="0" smtClean="0">
                <a:latin typeface="Comic Sans MS" pitchFamily="66" charset="0"/>
                <a:cs typeface="Arial" pitchFamily="34" charset="0"/>
              </a:rPr>
              <a:t>of energy </a:t>
            </a:r>
            <a:r>
              <a:rPr lang="en-GB" sz="1400" dirty="0">
                <a:latin typeface="Comic Sans MS" pitchFamily="66" charset="0"/>
                <a:cs typeface="Arial" pitchFamily="34" charset="0"/>
              </a:rPr>
              <a:t>required for particles to react </a:t>
            </a:r>
            <a:r>
              <a:rPr lang="en-GB" sz="1400" dirty="0" smtClean="0">
                <a:latin typeface="Comic Sans MS" pitchFamily="66" charset="0"/>
                <a:cs typeface="Arial" pitchFamily="34" charset="0"/>
              </a:rPr>
              <a:t>on collision </a:t>
            </a:r>
            <a:r>
              <a:rPr lang="en-GB" sz="1400" dirty="0">
                <a:latin typeface="Comic Sans MS" pitchFamily="66" charset="0"/>
                <a:cs typeface="Arial" pitchFamily="34" charset="0"/>
              </a:rPr>
              <a:t>is called the </a:t>
            </a:r>
            <a:r>
              <a:rPr lang="en-GB" sz="1400" b="1" u="sng" dirty="0">
                <a:latin typeface="Comic Sans MS" pitchFamily="66" charset="0"/>
                <a:cs typeface="Arial" pitchFamily="34" charset="0"/>
              </a:rPr>
              <a:t>activation </a:t>
            </a:r>
            <a:r>
              <a:rPr lang="en-GB" sz="1400" b="1" u="sng" dirty="0" smtClean="0">
                <a:latin typeface="Comic Sans MS" pitchFamily="66" charset="0"/>
                <a:cs typeface="Arial" pitchFamily="34" charset="0"/>
              </a:rPr>
              <a:t>energy</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p:txBody>
      </p:sp>
      <p:sp>
        <p:nvSpPr>
          <p:cNvPr id="87" name="Rectangle 86"/>
          <p:cNvSpPr/>
          <p:nvPr/>
        </p:nvSpPr>
        <p:spPr>
          <a:xfrm>
            <a:off x="107504" y="1357357"/>
            <a:ext cx="4248472" cy="27088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107504" y="4221088"/>
            <a:ext cx="4248472" cy="1169551"/>
          </a:xfrm>
          <a:prstGeom prst="rect">
            <a:avLst/>
          </a:prstGeom>
          <a:noFill/>
          <a:ln w="12700">
            <a:solidFill>
              <a:schemeClr val="tx1"/>
            </a:solidFill>
          </a:ln>
        </p:spPr>
        <p:txBody>
          <a:bodyPr wrap="square">
            <a:spAutoFit/>
          </a:bodyPr>
          <a:lstStyle/>
          <a:p>
            <a:r>
              <a:rPr lang="en-GB" sz="1400" u="sng" dirty="0">
                <a:latin typeface="Comic Sans MS" pitchFamily="66" charset="0"/>
              </a:rPr>
              <a:t>Reaction can be followed by:</a:t>
            </a:r>
          </a:p>
          <a:p>
            <a:pPr marL="171450" indent="-171450">
              <a:buFont typeface="Arial" pitchFamily="34" charset="0"/>
              <a:buChar char="•"/>
            </a:pPr>
            <a:r>
              <a:rPr lang="en-GB" sz="1400" dirty="0">
                <a:latin typeface="Comic Sans MS" pitchFamily="66" charset="0"/>
              </a:rPr>
              <a:t>Loss in mass if gas </a:t>
            </a:r>
            <a:r>
              <a:rPr lang="en-GB" sz="1400" dirty="0" smtClean="0">
                <a:latin typeface="Comic Sans MS" pitchFamily="66" charset="0"/>
              </a:rPr>
              <a:t>produced.</a:t>
            </a:r>
            <a:endParaRPr lang="en-GB" sz="1400" dirty="0">
              <a:latin typeface="Comic Sans MS" pitchFamily="66" charset="0"/>
            </a:endParaRPr>
          </a:p>
          <a:p>
            <a:pPr marL="171450" indent="-171450">
              <a:buFont typeface="Arial" pitchFamily="34" charset="0"/>
              <a:buChar char="•"/>
            </a:pPr>
            <a:r>
              <a:rPr lang="en-GB" sz="1400" dirty="0">
                <a:latin typeface="Comic Sans MS" pitchFamily="66" charset="0"/>
              </a:rPr>
              <a:t>Measuring volume of a gas produced every </a:t>
            </a:r>
            <a:r>
              <a:rPr lang="en-GB" sz="1400" dirty="0" smtClean="0">
                <a:latin typeface="Comic Sans MS" pitchFamily="66" charset="0"/>
              </a:rPr>
              <a:t>min.</a:t>
            </a:r>
            <a:endParaRPr lang="en-GB" sz="1400" dirty="0">
              <a:latin typeface="Comic Sans MS" pitchFamily="66" charset="0"/>
            </a:endParaRPr>
          </a:p>
          <a:p>
            <a:pPr marL="171450" indent="-171450">
              <a:buFont typeface="Arial" pitchFamily="34" charset="0"/>
              <a:buChar char="•"/>
            </a:pPr>
            <a:r>
              <a:rPr lang="en-GB" sz="1400" dirty="0">
                <a:latin typeface="Comic Sans MS" pitchFamily="66" charset="0"/>
              </a:rPr>
              <a:t>Appearance/disappearance of </a:t>
            </a:r>
            <a:r>
              <a:rPr lang="en-GB" sz="1400" dirty="0" smtClean="0">
                <a:latin typeface="Comic Sans MS" pitchFamily="66" charset="0"/>
              </a:rPr>
              <a:t>colour.</a:t>
            </a:r>
            <a:endParaRPr lang="en-GB" sz="1400" dirty="0">
              <a:latin typeface="Comic Sans MS" pitchFamily="66" charset="0"/>
            </a:endParaRPr>
          </a:p>
          <a:p>
            <a:pPr marL="171450" indent="-171450">
              <a:buFont typeface="Arial" pitchFamily="34" charset="0"/>
              <a:buChar char="•"/>
            </a:pPr>
            <a:r>
              <a:rPr lang="en-GB" sz="1400" dirty="0">
                <a:latin typeface="Comic Sans MS" pitchFamily="66" charset="0"/>
              </a:rPr>
              <a:t>Change in pH </a:t>
            </a:r>
            <a:r>
              <a:rPr lang="en-GB" sz="1400" dirty="0" smtClean="0">
                <a:latin typeface="Comic Sans MS" pitchFamily="66" charset="0"/>
              </a:rPr>
              <a:t>etc.</a:t>
            </a:r>
          </a:p>
        </p:txBody>
      </p:sp>
      <p:graphicFrame>
        <p:nvGraphicFramePr>
          <p:cNvPr id="16" name="Table 15"/>
          <p:cNvGraphicFramePr>
            <a:graphicFrameLocks noGrp="1"/>
          </p:cNvGraphicFramePr>
          <p:nvPr>
            <p:extLst>
              <p:ext uri="{D42A27DB-BD31-4B8C-83A1-F6EECF244321}">
                <p14:modId xmlns:p14="http://schemas.microsoft.com/office/powerpoint/2010/main" val="2641747897"/>
              </p:ext>
            </p:extLst>
          </p:nvPr>
        </p:nvGraphicFramePr>
        <p:xfrm>
          <a:off x="4716016" y="2462598"/>
          <a:ext cx="4248472" cy="4175760"/>
        </p:xfrm>
        <a:graphic>
          <a:graphicData uri="http://schemas.openxmlformats.org/drawingml/2006/table">
            <a:tbl>
              <a:tblPr firstRow="1" bandRow="1">
                <a:tableStyleId>{5940675A-B579-460E-94D1-54222C63F5DA}</a:tableStyleId>
              </a:tblPr>
              <a:tblGrid>
                <a:gridCol w="4248472"/>
              </a:tblGrid>
              <a:tr h="225477">
                <a:tc>
                  <a:txBody>
                    <a:bodyPr/>
                    <a:lstStyle/>
                    <a:p>
                      <a:pPr algn="ctr"/>
                      <a:r>
                        <a:rPr lang="en-GB" sz="1400" b="1" u="sng" dirty="0" smtClean="0">
                          <a:latin typeface="Segoe Print" pitchFamily="2" charset="0"/>
                        </a:rPr>
                        <a:t>Factors affecting reaction rate</a:t>
                      </a:r>
                      <a:endParaRPr lang="en-GB" sz="1400" b="1" u="sng" dirty="0">
                        <a:latin typeface="Segoe Print" pitchFamily="2" charset="0"/>
                      </a:endParaRPr>
                    </a:p>
                  </a:txBody>
                  <a:tcPr/>
                </a:tc>
              </a:tr>
              <a:tr h="225477">
                <a:tc>
                  <a:txBody>
                    <a:bodyPr/>
                    <a:lstStyle/>
                    <a:p>
                      <a:r>
                        <a:rPr lang="en-GB" sz="1400" b="1" u="sng" dirty="0" smtClean="0">
                          <a:latin typeface="Comic Sans MS" pitchFamily="66" charset="0"/>
                        </a:rPr>
                        <a:t>Concentration</a:t>
                      </a:r>
                      <a:r>
                        <a:rPr lang="en-GB" sz="1400" dirty="0" smtClean="0">
                          <a:latin typeface="Comic Sans MS" pitchFamily="66" charset="0"/>
                        </a:rPr>
                        <a:t>: Increasing concentration increases number of collisions and increases rate</a:t>
                      </a:r>
                    </a:p>
                  </a:txBody>
                  <a:tcPr/>
                </a:tc>
              </a:tr>
              <a:tr h="225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dirty="0" smtClean="0">
                          <a:latin typeface="Comic Sans MS" pitchFamily="66" charset="0"/>
                        </a:rPr>
                        <a:t>Temperature</a:t>
                      </a:r>
                      <a:r>
                        <a:rPr lang="en-GB" sz="1400" dirty="0" smtClean="0">
                          <a:latin typeface="Comic Sans MS" pitchFamily="66" charset="0"/>
                        </a:rPr>
                        <a:t>: Particles have more energy and move faster and collide more often. More particles have energy greater than the activation  energy so more successful collisions</a:t>
                      </a:r>
                    </a:p>
                  </a:txBody>
                  <a:tcPr/>
                </a:tc>
              </a:tr>
              <a:tr h="225477">
                <a:tc>
                  <a:txBody>
                    <a:bodyPr/>
                    <a:lstStyle/>
                    <a:p>
                      <a:r>
                        <a:rPr lang="en-GB" sz="1400" b="1" u="sng" dirty="0" smtClean="0">
                          <a:latin typeface="Comic Sans MS" pitchFamily="66" charset="0"/>
                        </a:rPr>
                        <a:t>Catalyst</a:t>
                      </a:r>
                      <a:r>
                        <a:rPr lang="en-GB" sz="1400" dirty="0" smtClean="0">
                          <a:latin typeface="Comic Sans MS" pitchFamily="66" charset="0"/>
                        </a:rPr>
                        <a:t>: Catalysts change the rate of chemical reactions but are not used up during the reaction. Different reactions need different catalysts. Catalysts are important in increasing the rates of</a:t>
                      </a:r>
                      <a:r>
                        <a:rPr lang="en-GB" sz="1400" baseline="0" dirty="0" smtClean="0">
                          <a:latin typeface="Comic Sans MS" pitchFamily="66" charset="0"/>
                        </a:rPr>
                        <a:t> c</a:t>
                      </a:r>
                      <a:r>
                        <a:rPr lang="en-GB" sz="1400" dirty="0" smtClean="0">
                          <a:latin typeface="Comic Sans MS" pitchFamily="66" charset="0"/>
                        </a:rPr>
                        <a:t>hemical reactions used in industrial processes to reduce costs.</a:t>
                      </a:r>
                    </a:p>
                  </a:txBody>
                  <a:tcPr/>
                </a:tc>
              </a:tr>
              <a:tr h="225477">
                <a:tc>
                  <a:txBody>
                    <a:bodyPr/>
                    <a:lstStyle/>
                    <a:p>
                      <a:r>
                        <a:rPr lang="en-GB" sz="1400" b="1" u="sng" dirty="0" smtClean="0">
                          <a:latin typeface="Comic Sans MS" pitchFamily="66" charset="0"/>
                        </a:rPr>
                        <a:t>Pressure</a:t>
                      </a:r>
                      <a:r>
                        <a:rPr lang="en-GB" sz="1400" dirty="0" smtClean="0">
                          <a:latin typeface="Comic Sans MS" pitchFamily="66" charset="0"/>
                        </a:rPr>
                        <a:t>: Increasing pressure increases the number of collisions as the particles are closer.</a:t>
                      </a:r>
                    </a:p>
                  </a:txBody>
                  <a:tcPr/>
                </a:tc>
              </a:tr>
              <a:tr h="225477">
                <a:tc>
                  <a:txBody>
                    <a:bodyPr/>
                    <a:lstStyle/>
                    <a:p>
                      <a:r>
                        <a:rPr lang="en-GB" sz="1400" b="1" u="sng" dirty="0" smtClean="0">
                          <a:latin typeface="Comic Sans MS" pitchFamily="66" charset="0"/>
                        </a:rPr>
                        <a:t>Surface area</a:t>
                      </a:r>
                      <a:r>
                        <a:rPr lang="en-GB" sz="1400" dirty="0" smtClean="0">
                          <a:latin typeface="Comic Sans MS" pitchFamily="66" charset="0"/>
                        </a:rPr>
                        <a:t>: Increases the number of collisions as there is more surface exposed</a:t>
                      </a:r>
                    </a:p>
                  </a:txBody>
                  <a:tcPr/>
                </a:tc>
              </a:tr>
            </a:tbl>
          </a:graphicData>
        </a:graphic>
      </p:graphicFrame>
      <mc:AlternateContent xmlns:mc="http://schemas.openxmlformats.org/markup-compatibility/2006" xmlns:a14="http://schemas.microsoft.com/office/drawing/2010/main">
        <mc:Choice Requires="a14">
          <p:sp>
            <p:nvSpPr>
              <p:cNvPr id="91" name="TextBox 90"/>
              <p:cNvSpPr txBox="1"/>
              <p:nvPr/>
            </p:nvSpPr>
            <p:spPr>
              <a:xfrm>
                <a:off x="107504" y="5520830"/>
                <a:ext cx="4248472" cy="500458"/>
              </a:xfrm>
              <a:prstGeom prst="rect">
                <a:avLst/>
              </a:prstGeom>
              <a:solidFill>
                <a:schemeClr val="bg1"/>
              </a:solid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a:rPr>
                        <m:t>𝑅𝑎𝑡𝑒</m:t>
                      </m:r>
                      <m:r>
                        <a:rPr lang="en-GB" sz="1400" b="0" i="1" smtClean="0">
                          <a:solidFill>
                            <a:schemeClr val="tx1"/>
                          </a:solidFill>
                          <a:latin typeface="Cambria Math"/>
                        </a:rPr>
                        <m:t> </m:t>
                      </m:r>
                      <m:r>
                        <a:rPr lang="en-GB" sz="1400" b="0" i="1" smtClean="0">
                          <a:solidFill>
                            <a:schemeClr val="tx1"/>
                          </a:solidFill>
                          <a:latin typeface="Cambria Math"/>
                        </a:rPr>
                        <m:t>𝑜𝑓</m:t>
                      </m:r>
                      <m:r>
                        <a:rPr lang="en-GB" sz="1400" b="0" i="1" smtClean="0">
                          <a:solidFill>
                            <a:schemeClr val="tx1"/>
                          </a:solidFill>
                          <a:latin typeface="Cambria Math"/>
                        </a:rPr>
                        <m:t> </m:t>
                      </m:r>
                      <m:r>
                        <a:rPr lang="en-GB" sz="1400" b="0" i="1" smtClean="0">
                          <a:solidFill>
                            <a:schemeClr val="tx1"/>
                          </a:solidFill>
                          <a:latin typeface="Cambria Math"/>
                        </a:rPr>
                        <m:t>𝑟𝑒𝑎𝑐𝑡𝑖𝑜𝑛</m:t>
                      </m:r>
                      <m:r>
                        <a:rPr lang="en-GB" sz="1400" i="1" smtClean="0">
                          <a:solidFill>
                            <a:schemeClr val="tx1"/>
                          </a:solidFill>
                          <a:latin typeface="Cambria Math"/>
                        </a:rPr>
                        <m:t>=</m:t>
                      </m:r>
                      <m:f>
                        <m:fPr>
                          <m:ctrlPr>
                            <a:rPr lang="en-GB" sz="1400" i="1" smtClean="0">
                              <a:solidFill>
                                <a:schemeClr val="tx1"/>
                              </a:solidFill>
                              <a:latin typeface="Cambria Math"/>
                            </a:rPr>
                          </m:ctrlPr>
                        </m:fPr>
                        <m:num>
                          <m:r>
                            <a:rPr lang="en-GB" sz="1400" b="0" i="1" smtClean="0">
                              <a:solidFill>
                                <a:schemeClr val="tx1"/>
                              </a:solidFill>
                              <a:latin typeface="Cambria Math"/>
                            </a:rPr>
                            <m:t>𝑎𝑚𝑜𝑢𝑛𝑡</m:t>
                          </m:r>
                          <m:r>
                            <a:rPr lang="en-GB" sz="1400" b="0" i="1" smtClean="0">
                              <a:solidFill>
                                <a:schemeClr val="tx1"/>
                              </a:solidFill>
                              <a:latin typeface="Cambria Math"/>
                            </a:rPr>
                            <m:t> </m:t>
                          </m:r>
                          <m:r>
                            <a:rPr lang="en-GB" sz="1400" b="0" i="1" smtClean="0">
                              <a:solidFill>
                                <a:schemeClr val="tx1"/>
                              </a:solidFill>
                              <a:latin typeface="Cambria Math"/>
                            </a:rPr>
                            <m:t>𝑜𝑓</m:t>
                          </m:r>
                          <m:r>
                            <a:rPr lang="en-GB" sz="1400" b="0" i="1" smtClean="0">
                              <a:solidFill>
                                <a:schemeClr val="tx1"/>
                              </a:solidFill>
                              <a:latin typeface="Cambria Math"/>
                            </a:rPr>
                            <m:t> </m:t>
                          </m:r>
                          <m:r>
                            <a:rPr lang="en-GB" sz="1400" b="0" i="1" smtClean="0">
                              <a:solidFill>
                                <a:schemeClr val="tx1"/>
                              </a:solidFill>
                              <a:latin typeface="Cambria Math"/>
                            </a:rPr>
                            <m:t>𝑟𝑒𝑎𝑐𝑡𝑎𝑛𝑡</m:t>
                          </m:r>
                          <m:r>
                            <a:rPr lang="en-GB" sz="1400" b="0" i="1" smtClean="0">
                              <a:solidFill>
                                <a:schemeClr val="tx1"/>
                              </a:solidFill>
                              <a:latin typeface="Cambria Math"/>
                            </a:rPr>
                            <m:t> </m:t>
                          </m:r>
                          <m:r>
                            <a:rPr lang="en-GB" sz="1400" b="0" i="1" smtClean="0">
                              <a:solidFill>
                                <a:schemeClr val="tx1"/>
                              </a:solidFill>
                              <a:latin typeface="Cambria Math"/>
                            </a:rPr>
                            <m:t>𝑢𝑠𝑒𝑑</m:t>
                          </m:r>
                        </m:num>
                        <m:den>
                          <m:r>
                            <a:rPr lang="en-GB" sz="1400" b="0" i="1" smtClean="0">
                              <a:solidFill>
                                <a:schemeClr val="tx1"/>
                              </a:solidFill>
                              <a:latin typeface="Cambria Math"/>
                            </a:rPr>
                            <m:t>𝑡𝑖𝑚𝑒</m:t>
                          </m:r>
                        </m:den>
                      </m:f>
                    </m:oMath>
                  </m:oMathPara>
                </a14:m>
                <a:endParaRPr lang="en-GB" sz="1400" b="1" dirty="0">
                  <a:solidFill>
                    <a:schemeClr val="tx1"/>
                  </a:solidFill>
                  <a:latin typeface="Comic Sans MS" pitchFamily="66"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107504" y="5520830"/>
                <a:ext cx="4248472" cy="500458"/>
              </a:xfrm>
              <a:prstGeom prst="rect">
                <a:avLst/>
              </a:prstGeom>
              <a:blipFill rotWithShape="1">
                <a:blip r:embed="rId5"/>
                <a:stretch>
                  <a:fillRect b="-1190"/>
                </a:stretch>
              </a:blipFill>
              <a:ln w="127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107504" y="6137900"/>
                <a:ext cx="4248472" cy="500458"/>
              </a:xfrm>
              <a:prstGeom prst="rect">
                <a:avLst/>
              </a:prstGeom>
              <a:solidFill>
                <a:schemeClr val="bg1"/>
              </a:solidFill>
              <a:ln w="127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𝑅𝑎𝑡𝑒</m:t>
                      </m:r>
                      <m:r>
                        <a:rPr lang="en-GB" sz="1400" b="0" i="1" smtClean="0">
                          <a:latin typeface="Cambria Math"/>
                        </a:rPr>
                        <m:t> </m:t>
                      </m:r>
                      <m:r>
                        <a:rPr lang="en-GB" sz="1400" b="0" i="1" smtClean="0">
                          <a:latin typeface="Cambria Math"/>
                        </a:rPr>
                        <m:t>𝑜𝑓</m:t>
                      </m:r>
                      <m:r>
                        <a:rPr lang="en-GB" sz="1400" b="0" i="1" smtClean="0">
                          <a:latin typeface="Cambria Math"/>
                        </a:rPr>
                        <m:t> </m:t>
                      </m:r>
                      <m:r>
                        <a:rPr lang="en-GB" sz="1400" b="0" i="1" smtClean="0">
                          <a:latin typeface="Cambria Math"/>
                        </a:rPr>
                        <m:t>𝑟𝑒𝑎𝑐𝑡𝑖𝑜𝑛</m:t>
                      </m:r>
                      <m:r>
                        <a:rPr lang="en-GB" sz="1400" i="1" smtClean="0">
                          <a:solidFill>
                            <a:schemeClr val="tx1"/>
                          </a:solidFill>
                          <a:latin typeface="Cambria Math"/>
                        </a:rPr>
                        <m:t>=</m:t>
                      </m:r>
                      <m:f>
                        <m:fPr>
                          <m:ctrlPr>
                            <a:rPr lang="en-GB" sz="1400" i="1" smtClean="0">
                              <a:solidFill>
                                <a:schemeClr val="tx1"/>
                              </a:solidFill>
                              <a:latin typeface="Cambria Math"/>
                            </a:rPr>
                          </m:ctrlPr>
                        </m:fPr>
                        <m:num>
                          <m:r>
                            <a:rPr lang="en-GB" sz="1400" b="0" i="1" smtClean="0">
                              <a:solidFill>
                                <a:schemeClr val="tx1"/>
                              </a:solidFill>
                              <a:latin typeface="Cambria Math"/>
                            </a:rPr>
                            <m:t>𝑎𝑚𝑜𝑢𝑛𝑡</m:t>
                          </m:r>
                          <m:r>
                            <a:rPr lang="en-GB" sz="1400" b="0" i="1" smtClean="0">
                              <a:solidFill>
                                <a:schemeClr val="tx1"/>
                              </a:solidFill>
                              <a:latin typeface="Cambria Math"/>
                            </a:rPr>
                            <m:t> </m:t>
                          </m:r>
                          <m:r>
                            <a:rPr lang="en-GB" sz="1400" b="0" i="1" smtClean="0">
                              <a:solidFill>
                                <a:schemeClr val="tx1"/>
                              </a:solidFill>
                              <a:latin typeface="Cambria Math"/>
                            </a:rPr>
                            <m:t>𝑜𝑓</m:t>
                          </m:r>
                          <m:r>
                            <a:rPr lang="en-GB" sz="1400" b="0" i="1" smtClean="0">
                              <a:solidFill>
                                <a:schemeClr val="tx1"/>
                              </a:solidFill>
                              <a:latin typeface="Cambria Math"/>
                            </a:rPr>
                            <m:t> </m:t>
                          </m:r>
                          <m:r>
                            <a:rPr lang="en-GB" sz="1400" b="0" i="1" smtClean="0">
                              <a:solidFill>
                                <a:schemeClr val="tx1"/>
                              </a:solidFill>
                              <a:latin typeface="Cambria Math"/>
                            </a:rPr>
                            <m:t>𝑝𝑟𝑜𝑑𝑢𝑐𝑡</m:t>
                          </m:r>
                          <m:r>
                            <a:rPr lang="en-GB" sz="1400" b="0" i="1" smtClean="0">
                              <a:solidFill>
                                <a:schemeClr val="tx1"/>
                              </a:solidFill>
                              <a:latin typeface="Cambria Math"/>
                            </a:rPr>
                            <m:t> </m:t>
                          </m:r>
                          <m:r>
                            <a:rPr lang="en-GB" sz="1400" b="0" i="1" smtClean="0">
                              <a:solidFill>
                                <a:schemeClr val="tx1"/>
                              </a:solidFill>
                              <a:latin typeface="Cambria Math"/>
                            </a:rPr>
                            <m:t>𝑓𝑜𝑟𝑚𝑒𝑑</m:t>
                          </m:r>
                        </m:num>
                        <m:den>
                          <m:r>
                            <a:rPr lang="en-GB" sz="1400" b="0" i="1" smtClean="0">
                              <a:solidFill>
                                <a:schemeClr val="tx1"/>
                              </a:solidFill>
                              <a:latin typeface="Cambria Math"/>
                            </a:rPr>
                            <m:t>𝑡𝑖𝑚𝑒</m:t>
                          </m:r>
                        </m:den>
                      </m:f>
                    </m:oMath>
                  </m:oMathPara>
                </a14:m>
                <a:endParaRPr lang="en-GB" sz="1400" b="1" dirty="0">
                  <a:solidFill>
                    <a:schemeClr val="tx1"/>
                  </a:solidFill>
                  <a:latin typeface="Comic Sans MS" pitchFamily="66"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107504" y="6137900"/>
                <a:ext cx="4248472" cy="500458"/>
              </a:xfrm>
              <a:prstGeom prst="rect">
                <a:avLst/>
              </a:prstGeom>
              <a:blipFill rotWithShape="1">
                <a:blip r:embed="rId6"/>
                <a:stretch>
                  <a:fillRect b="-1190"/>
                </a:stretch>
              </a:blipFill>
              <a:ln w="127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4219999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Atomic Structure</a:t>
            </a:r>
          </a:p>
        </p:txBody>
      </p:sp>
      <p:sp>
        <p:nvSpPr>
          <p:cNvPr id="43" name="Content Placeholder 2"/>
          <p:cNvSpPr>
            <a:spLocks noGrp="1"/>
          </p:cNvSpPr>
          <p:nvPr>
            <p:ph idx="1"/>
          </p:nvPr>
        </p:nvSpPr>
        <p:spPr>
          <a:xfrm>
            <a:off x="457200" y="1980720"/>
            <a:ext cx="8435280" cy="4525963"/>
          </a:xfrm>
        </p:spPr>
        <p:txBody>
          <a:bodyPr>
            <a:normAutofit/>
          </a:bodyPr>
          <a:lstStyle/>
          <a:p>
            <a:pPr marL="514350" indent="-514350">
              <a:buFont typeface="+mj-lt"/>
              <a:buAutoNum type="arabicPeriod"/>
            </a:pPr>
            <a:r>
              <a:rPr lang="en-GB" sz="2000" dirty="0">
                <a:latin typeface="Comic Sans MS" pitchFamily="66" charset="0"/>
              </a:rPr>
              <a:t>What is the mass number of this chlorine atom?</a:t>
            </a:r>
          </a:p>
          <a:p>
            <a:pPr marL="514350" indent="-514350">
              <a:buFont typeface="+mj-lt"/>
              <a:buAutoNum type="arabicPeriod"/>
            </a:pPr>
            <a:r>
              <a:rPr lang="en-GB" sz="2000" dirty="0">
                <a:latin typeface="Comic Sans MS" pitchFamily="66" charset="0"/>
              </a:rPr>
              <a:t>What is the atomic number of this chlorine atom?</a:t>
            </a:r>
          </a:p>
          <a:p>
            <a:pPr marL="514350" indent="-514350">
              <a:buFont typeface="+mj-lt"/>
              <a:buAutoNum type="arabicPeriod"/>
            </a:pPr>
            <a:r>
              <a:rPr lang="en-GB" sz="2000" dirty="0">
                <a:latin typeface="Comic Sans MS" pitchFamily="66" charset="0"/>
              </a:rPr>
              <a:t>How many protons neutrons and electrons does this chlorine atom have?</a:t>
            </a:r>
          </a:p>
          <a:p>
            <a:pPr marL="514350" indent="-514350">
              <a:buFont typeface="+mj-lt"/>
              <a:buAutoNum type="arabicPeriod"/>
            </a:pPr>
            <a:r>
              <a:rPr lang="en-GB" sz="2000" dirty="0">
                <a:latin typeface="Comic Sans MS" pitchFamily="66" charset="0"/>
              </a:rPr>
              <a:t>What is the electron configuration of a chlorine atom?</a:t>
            </a:r>
          </a:p>
          <a:p>
            <a:pPr marL="514350" indent="-514350">
              <a:buFont typeface="+mj-lt"/>
              <a:buAutoNum type="arabicPeriod"/>
            </a:pPr>
            <a:r>
              <a:rPr lang="en-GB" sz="2000" dirty="0">
                <a:latin typeface="Comic Sans MS" pitchFamily="66" charset="0"/>
              </a:rPr>
              <a:t>What is the relative mass of an electron?</a:t>
            </a:r>
          </a:p>
          <a:p>
            <a:pPr marL="514350" indent="-514350">
              <a:buFont typeface="+mj-lt"/>
              <a:buAutoNum type="arabicPeriod"/>
            </a:pPr>
            <a:r>
              <a:rPr lang="en-GB" sz="2000" dirty="0">
                <a:latin typeface="Comic Sans MS" pitchFamily="66" charset="0"/>
              </a:rPr>
              <a:t>What is the charge on a neutron particle?</a:t>
            </a:r>
          </a:p>
          <a:p>
            <a:pPr marL="514350" indent="-514350">
              <a:buFont typeface="+mj-lt"/>
              <a:buAutoNum type="arabicPeriod"/>
            </a:pPr>
            <a:r>
              <a:rPr lang="en-GB" sz="2000" dirty="0">
                <a:latin typeface="Comic Sans MS" pitchFamily="66" charset="0"/>
              </a:rPr>
              <a:t>Where in the atomic structure are electrons located?</a:t>
            </a:r>
          </a:p>
          <a:p>
            <a:pPr marL="514350" indent="-514350">
              <a:buFont typeface="+mj-lt"/>
              <a:buAutoNum type="arabicPeriod"/>
            </a:pPr>
            <a:r>
              <a:rPr lang="en-GB" sz="2000" dirty="0">
                <a:latin typeface="Comic Sans MS" pitchFamily="66" charset="0"/>
              </a:rPr>
              <a:t>What is the relative atomic mass of chlorine?</a:t>
            </a:r>
          </a:p>
          <a:p>
            <a:pPr marL="514350" indent="-514350">
              <a:buFont typeface="+mj-lt"/>
              <a:buAutoNum type="arabicPeriod"/>
            </a:pPr>
            <a:r>
              <a:rPr lang="en-GB" sz="2000" dirty="0">
                <a:latin typeface="Comic Sans MS" pitchFamily="66" charset="0"/>
              </a:rPr>
              <a:t>Using </a:t>
            </a:r>
            <a:r>
              <a:rPr lang="en-GB" sz="2000" baseline="30000" dirty="0">
                <a:latin typeface="Comic Sans MS" pitchFamily="66" charset="0"/>
              </a:rPr>
              <a:t>35</a:t>
            </a:r>
            <a:r>
              <a:rPr lang="en-GB" sz="2000" dirty="0">
                <a:latin typeface="Comic Sans MS" pitchFamily="66" charset="0"/>
              </a:rPr>
              <a:t>Cl and </a:t>
            </a:r>
            <a:r>
              <a:rPr lang="en-GB" sz="2000" baseline="30000" dirty="0">
                <a:latin typeface="Comic Sans MS" pitchFamily="66" charset="0"/>
              </a:rPr>
              <a:t>37</a:t>
            </a:r>
            <a:r>
              <a:rPr lang="en-GB" sz="2000" dirty="0">
                <a:latin typeface="Comic Sans MS" pitchFamily="66" charset="0"/>
              </a:rPr>
              <a:t>Cl as examples explain what is meant by an isotope.</a:t>
            </a:r>
          </a:p>
          <a:p>
            <a:pPr marL="514350" indent="-514350">
              <a:buFont typeface="+mj-lt"/>
              <a:buAutoNum type="arabicPeriod"/>
            </a:pPr>
            <a:r>
              <a:rPr lang="en-GB" sz="2000" dirty="0">
                <a:latin typeface="Comic Sans MS" pitchFamily="66" charset="0"/>
              </a:rPr>
              <a:t>What is the relative formula mass (Mr) of MgCl</a:t>
            </a:r>
            <a:r>
              <a:rPr lang="en-GB" sz="2000" baseline="-25000" dirty="0">
                <a:latin typeface="Comic Sans MS" pitchFamily="66" charset="0"/>
              </a:rPr>
              <a:t>2</a:t>
            </a:r>
            <a:r>
              <a:rPr lang="en-GB" sz="2000" dirty="0">
                <a:latin typeface="Comic Sans MS" pitchFamily="66" charset="0"/>
              </a:rPr>
              <a:t>?</a:t>
            </a:r>
          </a:p>
        </p:txBody>
      </p:sp>
      <p:sp>
        <p:nvSpPr>
          <p:cNvPr id="9" name="TextBox 8"/>
          <p:cNvSpPr txBox="1"/>
          <p:nvPr/>
        </p:nvSpPr>
        <p:spPr>
          <a:xfrm>
            <a:off x="7131360" y="1277627"/>
            <a:ext cx="638316" cy="646331"/>
          </a:xfrm>
          <a:prstGeom prst="rect">
            <a:avLst/>
          </a:prstGeom>
          <a:noFill/>
        </p:spPr>
        <p:txBody>
          <a:bodyPr wrap="none" rtlCol="0">
            <a:spAutoFit/>
          </a:bodyPr>
          <a:lstStyle/>
          <a:p>
            <a:r>
              <a:rPr lang="en-GB" sz="3600" dirty="0" err="1" smtClean="0">
                <a:latin typeface="Segoe Print" pitchFamily="2" charset="0"/>
              </a:rPr>
              <a:t>Cl</a:t>
            </a:r>
            <a:endParaRPr lang="en-GB" sz="3600" dirty="0">
              <a:latin typeface="Segoe Print" pitchFamily="2" charset="0"/>
            </a:endParaRPr>
          </a:p>
        </p:txBody>
      </p:sp>
      <p:sp>
        <p:nvSpPr>
          <p:cNvPr id="10" name="TextBox 9"/>
          <p:cNvSpPr txBox="1"/>
          <p:nvPr/>
        </p:nvSpPr>
        <p:spPr>
          <a:xfrm>
            <a:off x="6804248" y="1196752"/>
            <a:ext cx="486030" cy="338554"/>
          </a:xfrm>
          <a:prstGeom prst="rect">
            <a:avLst/>
          </a:prstGeom>
          <a:noFill/>
        </p:spPr>
        <p:txBody>
          <a:bodyPr wrap="none" rtlCol="0">
            <a:spAutoFit/>
          </a:bodyPr>
          <a:lstStyle/>
          <a:p>
            <a:r>
              <a:rPr lang="en-GB" sz="1600" dirty="0" smtClean="0">
                <a:latin typeface="Segoe Print" pitchFamily="2" charset="0"/>
              </a:rPr>
              <a:t>35</a:t>
            </a:r>
            <a:endParaRPr lang="en-GB" sz="1600" dirty="0">
              <a:latin typeface="Segoe Print" pitchFamily="2" charset="0"/>
            </a:endParaRPr>
          </a:p>
        </p:txBody>
      </p:sp>
      <p:sp>
        <p:nvSpPr>
          <p:cNvPr id="11" name="TextBox 10"/>
          <p:cNvSpPr txBox="1"/>
          <p:nvPr/>
        </p:nvSpPr>
        <p:spPr>
          <a:xfrm>
            <a:off x="6804248" y="1659135"/>
            <a:ext cx="486030" cy="338554"/>
          </a:xfrm>
          <a:prstGeom prst="rect">
            <a:avLst/>
          </a:prstGeom>
          <a:noFill/>
        </p:spPr>
        <p:txBody>
          <a:bodyPr wrap="none" rtlCol="0">
            <a:spAutoFit/>
          </a:bodyPr>
          <a:lstStyle/>
          <a:p>
            <a:r>
              <a:rPr lang="en-GB" sz="1600" dirty="0" smtClean="0">
                <a:latin typeface="Segoe Print" pitchFamily="2" charset="0"/>
              </a:rPr>
              <a:t>17</a:t>
            </a:r>
            <a:endParaRPr lang="en-GB" sz="1600" dirty="0">
              <a:latin typeface="Segoe Print" pitchFamily="2" charset="0"/>
            </a:endParaRPr>
          </a:p>
        </p:txBody>
      </p:sp>
      <p:sp>
        <p:nvSpPr>
          <p:cNvPr id="12" name="TextBox 11"/>
          <p:cNvSpPr txBox="1"/>
          <p:nvPr/>
        </p:nvSpPr>
        <p:spPr>
          <a:xfrm>
            <a:off x="35496" y="1246849"/>
            <a:ext cx="7024398" cy="707886"/>
          </a:xfrm>
          <a:prstGeom prst="rect">
            <a:avLst/>
          </a:prstGeom>
          <a:noFill/>
        </p:spPr>
        <p:txBody>
          <a:bodyPr wrap="square" rtlCol="0">
            <a:spAutoFit/>
          </a:bodyPr>
          <a:lstStyle/>
          <a:p>
            <a:r>
              <a:rPr lang="en-GB" sz="2000" dirty="0" smtClean="0">
                <a:latin typeface="Segoe Print" pitchFamily="2" charset="0"/>
              </a:rPr>
              <a:t>Using the following information about </a:t>
            </a:r>
            <a:r>
              <a:rPr lang="en-GB" sz="2000" dirty="0" err="1" smtClean="0">
                <a:latin typeface="Segoe Print" pitchFamily="2" charset="0"/>
              </a:rPr>
              <a:t>Cl</a:t>
            </a:r>
            <a:r>
              <a:rPr lang="en-GB" sz="2000" dirty="0" smtClean="0">
                <a:latin typeface="Segoe Print" pitchFamily="2" charset="0"/>
              </a:rPr>
              <a:t> and Mg answer the question below…</a:t>
            </a:r>
            <a:endParaRPr lang="en-GB" sz="2000" dirty="0">
              <a:latin typeface="Segoe Print" pitchFamily="2" charset="0"/>
            </a:endParaRPr>
          </a:p>
        </p:txBody>
      </p:sp>
      <p:sp>
        <p:nvSpPr>
          <p:cNvPr id="13" name="TextBox 12"/>
          <p:cNvSpPr txBox="1"/>
          <p:nvPr/>
        </p:nvSpPr>
        <p:spPr>
          <a:xfrm>
            <a:off x="8211480" y="1277627"/>
            <a:ext cx="886781" cy="646331"/>
          </a:xfrm>
          <a:prstGeom prst="rect">
            <a:avLst/>
          </a:prstGeom>
          <a:noFill/>
        </p:spPr>
        <p:txBody>
          <a:bodyPr wrap="none" rtlCol="0">
            <a:spAutoFit/>
          </a:bodyPr>
          <a:lstStyle/>
          <a:p>
            <a:r>
              <a:rPr lang="en-GB" sz="3600" dirty="0" smtClean="0">
                <a:latin typeface="Segoe Print" pitchFamily="2" charset="0"/>
              </a:rPr>
              <a:t>Mg</a:t>
            </a:r>
            <a:endParaRPr lang="en-GB" sz="3600" dirty="0">
              <a:latin typeface="Segoe Print" pitchFamily="2" charset="0"/>
            </a:endParaRPr>
          </a:p>
        </p:txBody>
      </p:sp>
      <p:sp>
        <p:nvSpPr>
          <p:cNvPr id="14" name="TextBox 13"/>
          <p:cNvSpPr txBox="1"/>
          <p:nvPr/>
        </p:nvSpPr>
        <p:spPr>
          <a:xfrm>
            <a:off x="7884368" y="1196752"/>
            <a:ext cx="486030" cy="338554"/>
          </a:xfrm>
          <a:prstGeom prst="rect">
            <a:avLst/>
          </a:prstGeom>
          <a:noFill/>
        </p:spPr>
        <p:txBody>
          <a:bodyPr wrap="none" rtlCol="0">
            <a:spAutoFit/>
          </a:bodyPr>
          <a:lstStyle/>
          <a:p>
            <a:r>
              <a:rPr lang="en-GB" sz="1600" dirty="0" smtClean="0">
                <a:latin typeface="Segoe Print" pitchFamily="2" charset="0"/>
              </a:rPr>
              <a:t>24</a:t>
            </a:r>
            <a:endParaRPr lang="en-GB" sz="1600" dirty="0">
              <a:latin typeface="Segoe Print" pitchFamily="2" charset="0"/>
            </a:endParaRPr>
          </a:p>
        </p:txBody>
      </p:sp>
      <p:sp>
        <p:nvSpPr>
          <p:cNvPr id="15" name="TextBox 14"/>
          <p:cNvSpPr txBox="1"/>
          <p:nvPr/>
        </p:nvSpPr>
        <p:spPr>
          <a:xfrm>
            <a:off x="7884368" y="1659135"/>
            <a:ext cx="486030" cy="338554"/>
          </a:xfrm>
          <a:prstGeom prst="rect">
            <a:avLst/>
          </a:prstGeom>
          <a:noFill/>
        </p:spPr>
        <p:txBody>
          <a:bodyPr wrap="none" rtlCol="0">
            <a:spAutoFit/>
          </a:bodyPr>
          <a:lstStyle/>
          <a:p>
            <a:r>
              <a:rPr lang="en-GB" sz="1600" dirty="0" smtClean="0">
                <a:latin typeface="Segoe Print" pitchFamily="2" charset="0"/>
              </a:rPr>
              <a:t>12</a:t>
            </a:r>
            <a:endParaRPr lang="en-GB" sz="1600" dirty="0">
              <a:latin typeface="Segoe Print" pitchFamily="2" charset="0"/>
            </a:endParaRPr>
          </a:p>
        </p:txBody>
      </p:sp>
    </p:spTree>
    <p:extLst>
      <p:ext uri="{BB962C8B-B14F-4D97-AF65-F5344CB8AC3E}">
        <p14:creationId xmlns:p14="http://schemas.microsoft.com/office/powerpoint/2010/main" val="103751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Reaction rates</a:t>
            </a:r>
          </a:p>
        </p:txBody>
      </p:sp>
      <p:sp>
        <p:nvSpPr>
          <p:cNvPr id="43" name="Content Placeholder 2"/>
          <p:cNvSpPr>
            <a:spLocks noGrp="1"/>
          </p:cNvSpPr>
          <p:nvPr>
            <p:ph idx="1"/>
          </p:nvPr>
        </p:nvSpPr>
        <p:spPr>
          <a:xfrm>
            <a:off x="286206" y="1212777"/>
            <a:ext cx="8820472" cy="5239781"/>
          </a:xfrm>
        </p:spPr>
        <p:txBody>
          <a:bodyPr>
            <a:normAutofit/>
          </a:bodyPr>
          <a:lstStyle/>
          <a:p>
            <a:pPr marL="457200" indent="-457200">
              <a:buFont typeface="+mj-lt"/>
              <a:buAutoNum type="arabicPeriod"/>
            </a:pPr>
            <a:r>
              <a:rPr lang="en-GB" sz="2000" dirty="0">
                <a:latin typeface="Comic Sans MS" pitchFamily="66" charset="0"/>
              </a:rPr>
              <a:t>What equipment can be used to </a:t>
            </a:r>
            <a:r>
              <a:rPr lang="en-GB" sz="2000" dirty="0" smtClean="0">
                <a:latin typeface="Comic Sans MS" pitchFamily="66" charset="0"/>
              </a:rPr>
              <a:t>measure the mass of a product?</a:t>
            </a:r>
          </a:p>
          <a:p>
            <a:pPr marL="457200" indent="-457200">
              <a:buFont typeface="+mj-lt"/>
              <a:buAutoNum type="arabicPeriod"/>
            </a:pPr>
            <a:r>
              <a:rPr lang="en-GB" sz="2000" dirty="0" smtClean="0">
                <a:latin typeface="Comic Sans MS" pitchFamily="66" charset="0"/>
              </a:rPr>
              <a:t>In terms of reactants how do we know when a reaction is completed?</a:t>
            </a:r>
          </a:p>
          <a:p>
            <a:pPr marL="457200" indent="-457200">
              <a:buFont typeface="+mj-lt"/>
              <a:buAutoNum type="arabicPeriod"/>
            </a:pPr>
            <a:r>
              <a:rPr lang="en-GB" sz="2000" dirty="0" smtClean="0">
                <a:latin typeface="Comic Sans MS" pitchFamily="66" charset="0"/>
              </a:rPr>
              <a:t>State 2 ways in which a reaction can be followed.</a:t>
            </a:r>
          </a:p>
          <a:p>
            <a:pPr marL="457200" indent="-457200">
              <a:buFont typeface="+mj-lt"/>
              <a:buAutoNum type="arabicPeriod"/>
            </a:pPr>
            <a:r>
              <a:rPr lang="en-GB" sz="2000" dirty="0" smtClean="0">
                <a:latin typeface="Comic Sans MS" pitchFamily="66" charset="0"/>
              </a:rPr>
              <a:t>Define </a:t>
            </a:r>
            <a:r>
              <a:rPr lang="en-GB" sz="2000" dirty="0">
                <a:latin typeface="Comic Sans MS" pitchFamily="66" charset="0"/>
              </a:rPr>
              <a:t>activation energy.</a:t>
            </a:r>
          </a:p>
          <a:p>
            <a:pPr marL="457200" indent="-457200">
              <a:buFont typeface="+mj-lt"/>
              <a:buAutoNum type="arabicPeriod"/>
            </a:pPr>
            <a:r>
              <a:rPr lang="en-GB" sz="2000" dirty="0">
                <a:latin typeface="Comic Sans MS" pitchFamily="66" charset="0"/>
              </a:rPr>
              <a:t>How do catalysts</a:t>
            </a:r>
            <a:r>
              <a:rPr lang="en-GB" sz="2000" dirty="0" smtClean="0">
                <a:latin typeface="Comic Sans MS" pitchFamily="66" charset="0"/>
              </a:rPr>
              <a:t> </a:t>
            </a:r>
            <a:r>
              <a:rPr lang="en-GB" sz="2000" dirty="0">
                <a:latin typeface="Comic Sans MS" pitchFamily="66" charset="0"/>
              </a:rPr>
              <a:t>effect the activation energy?</a:t>
            </a:r>
          </a:p>
          <a:p>
            <a:pPr marL="457200" indent="-457200">
              <a:buFont typeface="+mj-lt"/>
              <a:buAutoNum type="arabicPeriod"/>
            </a:pPr>
            <a:r>
              <a:rPr lang="en-GB" sz="2000" dirty="0">
                <a:latin typeface="Comic Sans MS" pitchFamily="66" charset="0"/>
              </a:rPr>
              <a:t>How does this change the rate of a reaction</a:t>
            </a:r>
            <a:r>
              <a:rPr lang="en-GB" sz="2000" dirty="0" smtClean="0">
                <a:latin typeface="Comic Sans MS" pitchFamily="66" charset="0"/>
              </a:rPr>
              <a:t>?</a:t>
            </a:r>
          </a:p>
          <a:p>
            <a:pPr marL="457200" indent="-457200">
              <a:buFont typeface="+mj-lt"/>
              <a:buAutoNum type="arabicPeriod"/>
            </a:pPr>
            <a:endParaRPr lang="en-GB" sz="2000" dirty="0">
              <a:latin typeface="Comic Sans MS" pitchFamily="66" charset="0"/>
            </a:endParaRPr>
          </a:p>
          <a:p>
            <a:pPr marL="0" indent="0">
              <a:buNone/>
            </a:pPr>
            <a:r>
              <a:rPr lang="en-GB" sz="2000" i="1" dirty="0" smtClean="0">
                <a:latin typeface="Comic Sans MS" pitchFamily="66" charset="0"/>
              </a:rPr>
              <a:t>Describe how the following factors effect the rate of a reaction in terms of amount (frequency) of collisions and energy of collisions?</a:t>
            </a:r>
          </a:p>
          <a:p>
            <a:pPr marL="457200" indent="-457200">
              <a:buFont typeface="+mj-lt"/>
              <a:buAutoNum type="arabicPeriod"/>
            </a:pPr>
            <a:endParaRPr lang="en-GB" sz="2000" dirty="0">
              <a:latin typeface="Comic Sans MS" pitchFamily="66" charset="0"/>
            </a:endParaRPr>
          </a:p>
          <a:p>
            <a:pPr marL="457200" indent="-457200">
              <a:buFont typeface="+mj-lt"/>
              <a:buAutoNum type="arabicPeriod" startAt="7"/>
            </a:pPr>
            <a:r>
              <a:rPr lang="en-GB" sz="2000" dirty="0" smtClean="0">
                <a:latin typeface="Comic Sans MS" pitchFamily="66" charset="0"/>
              </a:rPr>
              <a:t>Increasing the temperature.</a:t>
            </a:r>
          </a:p>
          <a:p>
            <a:pPr marL="457200" indent="-457200">
              <a:buFont typeface="+mj-lt"/>
              <a:buAutoNum type="arabicPeriod" startAt="7"/>
            </a:pPr>
            <a:r>
              <a:rPr lang="en-GB" sz="2000" dirty="0" smtClean="0">
                <a:latin typeface="Comic Sans MS" pitchFamily="66" charset="0"/>
              </a:rPr>
              <a:t>Decreasing the concentration.</a:t>
            </a:r>
          </a:p>
          <a:p>
            <a:pPr marL="457200" indent="-457200">
              <a:buFont typeface="+mj-lt"/>
              <a:buAutoNum type="arabicPeriod" startAt="7"/>
            </a:pPr>
            <a:r>
              <a:rPr lang="en-GB" sz="2000" dirty="0" smtClean="0">
                <a:latin typeface="Comic Sans MS" pitchFamily="66" charset="0"/>
              </a:rPr>
              <a:t>Increasing the pressure of gaseous reactants.</a:t>
            </a:r>
          </a:p>
          <a:p>
            <a:pPr marL="457200" indent="-457200">
              <a:buFont typeface="+mj-lt"/>
              <a:buAutoNum type="arabicPeriod" startAt="7"/>
            </a:pPr>
            <a:r>
              <a:rPr lang="en-GB" sz="2000" dirty="0" smtClean="0">
                <a:latin typeface="Comic Sans MS" pitchFamily="66" charset="0"/>
              </a:rPr>
              <a:t>Grinding up solid calcium carbonate into a powder.</a:t>
            </a:r>
          </a:p>
          <a:p>
            <a:pPr marL="457200" indent="-457200">
              <a:buFont typeface="+mj-lt"/>
              <a:buAutoNum type="arabicPeriod" startAt="7"/>
            </a:pPr>
            <a:endParaRPr lang="en-GB" sz="2000" dirty="0" smtClean="0">
              <a:latin typeface="Comic Sans MS" pitchFamily="66" charset="0"/>
            </a:endParaRPr>
          </a:p>
        </p:txBody>
      </p:sp>
    </p:spTree>
    <p:extLst>
      <p:ext uri="{BB962C8B-B14F-4D97-AF65-F5344CB8AC3E}">
        <p14:creationId xmlns:p14="http://schemas.microsoft.com/office/powerpoint/2010/main" val="3332686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Acids and Bases</a:t>
            </a:r>
          </a:p>
        </p:txBody>
      </p:sp>
      <p:sp>
        <p:nvSpPr>
          <p:cNvPr id="11" name="Rectangle 10"/>
          <p:cNvSpPr/>
          <p:nvPr/>
        </p:nvSpPr>
        <p:spPr>
          <a:xfrm>
            <a:off x="4116968" y="9688179"/>
            <a:ext cx="478016" cy="276999"/>
          </a:xfrm>
          <a:prstGeom prst="rect">
            <a:avLst/>
          </a:prstGeom>
          <a:ln w="12700">
            <a:solidFill>
              <a:schemeClr val="tx1"/>
            </a:solidFill>
          </a:ln>
        </p:spPr>
        <p:txBody>
          <a:bodyPr wrap="none">
            <a:spAutoFit/>
          </a:bodyPr>
          <a:lstStyle/>
          <a:p>
            <a:r>
              <a:rPr lang="en-GB" sz="1200" dirty="0">
                <a:solidFill>
                  <a:prstClr val="black"/>
                </a:solidFill>
                <a:latin typeface="Comic Sans MS" pitchFamily="66" charset="0"/>
              </a:rPr>
              <a:t>SO</a:t>
            </a:r>
            <a:r>
              <a:rPr lang="en-GB" sz="1200" baseline="-25000" dirty="0">
                <a:solidFill>
                  <a:prstClr val="black"/>
                </a:solidFill>
                <a:latin typeface="Comic Sans MS" pitchFamily="66" charset="0"/>
              </a:rPr>
              <a:t>3</a:t>
            </a:r>
          </a:p>
        </p:txBody>
      </p:sp>
      <p:sp>
        <p:nvSpPr>
          <p:cNvPr id="12" name="Rectangle 11"/>
          <p:cNvSpPr/>
          <p:nvPr/>
        </p:nvSpPr>
        <p:spPr>
          <a:xfrm>
            <a:off x="4716016" y="1357357"/>
            <a:ext cx="4248472" cy="954107"/>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Reactions occur when particles collide </a:t>
            </a:r>
            <a:r>
              <a:rPr lang="en-GB" sz="1400" dirty="0" smtClean="0">
                <a:latin typeface="Comic Sans MS" pitchFamily="66" charset="0"/>
                <a:cs typeface="Arial" pitchFamily="34" charset="0"/>
              </a:rPr>
              <a:t>with sufficient </a:t>
            </a:r>
            <a:r>
              <a:rPr lang="en-GB" sz="1400" dirty="0">
                <a:latin typeface="Comic Sans MS" pitchFamily="66" charset="0"/>
                <a:cs typeface="Arial" pitchFamily="34" charset="0"/>
              </a:rPr>
              <a:t>energy. The minimum amount </a:t>
            </a:r>
            <a:r>
              <a:rPr lang="en-GB" sz="1400" dirty="0" smtClean="0">
                <a:latin typeface="Comic Sans MS" pitchFamily="66" charset="0"/>
                <a:cs typeface="Arial" pitchFamily="34" charset="0"/>
              </a:rPr>
              <a:t>of energy </a:t>
            </a:r>
            <a:r>
              <a:rPr lang="en-GB" sz="1400" dirty="0">
                <a:latin typeface="Comic Sans MS" pitchFamily="66" charset="0"/>
                <a:cs typeface="Arial" pitchFamily="34" charset="0"/>
              </a:rPr>
              <a:t>required for particles to react </a:t>
            </a:r>
            <a:r>
              <a:rPr lang="en-GB" sz="1400" dirty="0" smtClean="0">
                <a:latin typeface="Comic Sans MS" pitchFamily="66" charset="0"/>
                <a:cs typeface="Arial" pitchFamily="34" charset="0"/>
              </a:rPr>
              <a:t>on collision </a:t>
            </a:r>
            <a:r>
              <a:rPr lang="en-GB" sz="1400" dirty="0">
                <a:latin typeface="Comic Sans MS" pitchFamily="66" charset="0"/>
                <a:cs typeface="Arial" pitchFamily="34" charset="0"/>
              </a:rPr>
              <a:t>is called the </a:t>
            </a:r>
            <a:r>
              <a:rPr lang="en-GB" sz="1400" b="1" u="sng" dirty="0">
                <a:latin typeface="Comic Sans MS" pitchFamily="66" charset="0"/>
                <a:cs typeface="Arial" pitchFamily="34" charset="0"/>
              </a:rPr>
              <a:t>activation </a:t>
            </a:r>
            <a:r>
              <a:rPr lang="en-GB" sz="1400" b="1" u="sng" dirty="0" smtClean="0">
                <a:latin typeface="Comic Sans MS" pitchFamily="66" charset="0"/>
                <a:cs typeface="Arial" pitchFamily="34" charset="0"/>
              </a:rPr>
              <a:t>energy</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p:txBody>
      </p:sp>
      <p:sp>
        <p:nvSpPr>
          <p:cNvPr id="88" name="Rectangle 87"/>
          <p:cNvSpPr/>
          <p:nvPr/>
        </p:nvSpPr>
        <p:spPr>
          <a:xfrm>
            <a:off x="107504" y="3916213"/>
            <a:ext cx="4248472" cy="1384995"/>
          </a:xfrm>
          <a:prstGeom prst="rect">
            <a:avLst/>
          </a:prstGeom>
          <a:noFill/>
          <a:ln w="12700">
            <a:solidFill>
              <a:schemeClr val="tx1"/>
            </a:solidFill>
          </a:ln>
        </p:spPr>
        <p:txBody>
          <a:bodyPr wrap="square">
            <a:spAutoFit/>
          </a:bodyPr>
          <a:lstStyle/>
          <a:p>
            <a:pPr marL="285750" indent="-285750">
              <a:buFont typeface="Arial" pitchFamily="34" charset="0"/>
              <a:buChar char="•"/>
            </a:pPr>
            <a:r>
              <a:rPr lang="en-GB" sz="1400" b="1" u="sng" dirty="0">
                <a:latin typeface="Comic Sans MS" pitchFamily="66" charset="0"/>
              </a:rPr>
              <a:t>Acids</a:t>
            </a:r>
            <a:r>
              <a:rPr lang="en-GB" sz="1400" dirty="0">
                <a:latin typeface="Comic Sans MS" pitchFamily="66" charset="0"/>
              </a:rPr>
              <a:t> give H</a:t>
            </a:r>
            <a:r>
              <a:rPr lang="en-GB" sz="1400" baseline="30000" dirty="0">
                <a:latin typeface="Comic Sans MS" pitchFamily="66" charset="0"/>
              </a:rPr>
              <a:t>+</a:t>
            </a:r>
            <a:r>
              <a:rPr lang="en-GB" sz="1400" dirty="0">
                <a:latin typeface="Comic Sans MS" pitchFamily="66" charset="0"/>
              </a:rPr>
              <a:t> in water</a:t>
            </a:r>
          </a:p>
          <a:p>
            <a:pPr marL="285750" indent="-285750">
              <a:buFont typeface="Arial" pitchFamily="34" charset="0"/>
              <a:buChar char="•"/>
            </a:pPr>
            <a:r>
              <a:rPr lang="en-GB" sz="1400" b="1" u="sng" dirty="0">
                <a:latin typeface="Comic Sans MS" pitchFamily="66" charset="0"/>
              </a:rPr>
              <a:t>Bases</a:t>
            </a:r>
            <a:r>
              <a:rPr lang="en-GB" sz="1400" dirty="0">
                <a:latin typeface="Comic Sans MS" pitchFamily="66" charset="0"/>
              </a:rPr>
              <a:t> accept H</a:t>
            </a:r>
            <a:r>
              <a:rPr lang="en-GB" sz="1400" baseline="30000" dirty="0">
                <a:latin typeface="Comic Sans MS" pitchFamily="66" charset="0"/>
              </a:rPr>
              <a:t>+</a:t>
            </a:r>
          </a:p>
          <a:p>
            <a:pPr marL="285750" indent="-285750">
              <a:buFont typeface="Arial" pitchFamily="34" charset="0"/>
              <a:buChar char="•"/>
            </a:pPr>
            <a:r>
              <a:rPr lang="en-GB" sz="1400" b="1" u="sng" dirty="0">
                <a:latin typeface="Comic Sans MS" pitchFamily="66" charset="0"/>
              </a:rPr>
              <a:t>Alkalis</a:t>
            </a:r>
            <a:r>
              <a:rPr lang="en-GB" sz="1400" dirty="0">
                <a:latin typeface="Comic Sans MS" pitchFamily="66" charset="0"/>
              </a:rPr>
              <a:t> are soluble bases and give OH</a:t>
            </a:r>
            <a:r>
              <a:rPr lang="en-GB" sz="1400" baseline="30000" dirty="0">
                <a:latin typeface="Comic Sans MS" pitchFamily="66" charset="0"/>
              </a:rPr>
              <a:t>-</a:t>
            </a:r>
            <a:r>
              <a:rPr lang="en-GB" sz="1400" dirty="0">
                <a:latin typeface="Comic Sans MS" pitchFamily="66" charset="0"/>
              </a:rPr>
              <a:t> in water</a:t>
            </a:r>
          </a:p>
          <a:p>
            <a:pPr marL="285750" indent="-285750">
              <a:buFont typeface="Arial" pitchFamily="34" charset="0"/>
              <a:buChar char="•"/>
            </a:pPr>
            <a:r>
              <a:rPr lang="en-GB" sz="1400" dirty="0">
                <a:latin typeface="Comic Sans MS" pitchFamily="66" charset="0"/>
              </a:rPr>
              <a:t>Bases include, metal oxides, metal hydroxides, metal carbonates</a:t>
            </a:r>
          </a:p>
        </p:txBody>
      </p:sp>
      <p:graphicFrame>
        <p:nvGraphicFramePr>
          <p:cNvPr id="32" name="Group 107"/>
          <p:cNvGraphicFramePr>
            <a:graphicFrameLocks noGrp="1"/>
          </p:cNvGraphicFramePr>
          <p:nvPr>
            <p:extLst>
              <p:ext uri="{D42A27DB-BD31-4B8C-83A1-F6EECF244321}">
                <p14:modId xmlns:p14="http://schemas.microsoft.com/office/powerpoint/2010/main" val="559821743"/>
              </p:ext>
            </p:extLst>
          </p:nvPr>
        </p:nvGraphicFramePr>
        <p:xfrm>
          <a:off x="107504" y="1357357"/>
          <a:ext cx="4248471" cy="1219200"/>
        </p:xfrm>
        <a:graphic>
          <a:graphicData uri="http://schemas.openxmlformats.org/drawingml/2006/table">
            <a:tbl>
              <a:tblPr>
                <a:tableStyleId>{5940675A-B579-460E-94D1-54222C63F5DA}</a:tableStyleId>
              </a:tblPr>
              <a:tblGrid>
                <a:gridCol w="1416157"/>
                <a:gridCol w="1069407"/>
                <a:gridCol w="1762907"/>
              </a:tblGrid>
              <a:tr h="144016">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GB" sz="1400" b="1" u="none" strike="noStrike" cap="none" normalizeH="0" baseline="0" dirty="0" smtClean="0">
                          <a:ln>
                            <a:noFill/>
                          </a:ln>
                          <a:effectLst/>
                          <a:latin typeface="Segoe Print" pitchFamily="2" charset="0"/>
                        </a:rPr>
                        <a:t>Acid</a:t>
                      </a:r>
                      <a:endParaRPr kumimoji="0" lang="en-GB" sz="1400" b="1" i="0" u="none" strike="noStrike" cap="none" normalizeH="0" baseline="0" dirty="0" smtClean="0">
                        <a:ln>
                          <a:noFill/>
                        </a:ln>
                        <a:solidFill>
                          <a:srgbClr val="FF0000"/>
                        </a:solidFill>
                        <a:effectLst/>
                        <a:latin typeface="Segoe Print" pitchFamily="2" charset="0"/>
                      </a:endParaRPr>
                    </a:p>
                  </a:txBody>
                  <a:tcPr horzOverflow="overflow"/>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GB" sz="1400" b="1" u="none" strike="noStrike" cap="none" normalizeH="0" baseline="0" dirty="0" smtClean="0">
                          <a:ln>
                            <a:noFill/>
                          </a:ln>
                          <a:effectLst/>
                          <a:latin typeface="Segoe Print" pitchFamily="2" charset="0"/>
                        </a:rPr>
                        <a:t>Formula</a:t>
                      </a:r>
                      <a:endParaRPr kumimoji="0" lang="en-GB" sz="1400" b="1" i="0" u="none" strike="noStrike" cap="none" normalizeH="0" baseline="0" dirty="0" smtClean="0">
                        <a:ln>
                          <a:noFill/>
                        </a:ln>
                        <a:solidFill>
                          <a:srgbClr val="FF0000"/>
                        </a:solidFill>
                        <a:effectLst/>
                        <a:latin typeface="Segoe Print" pitchFamily="2" charset="0"/>
                      </a:endParaRPr>
                    </a:p>
                  </a:txBody>
                  <a:tcPr horzOverflow="overflow"/>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GB" sz="1400" b="1" u="none" strike="noStrike" cap="none" normalizeH="0" baseline="0" dirty="0" smtClean="0">
                          <a:ln>
                            <a:noFill/>
                          </a:ln>
                          <a:effectLst/>
                          <a:latin typeface="Segoe Print" pitchFamily="2" charset="0"/>
                        </a:rPr>
                        <a:t>Salts</a:t>
                      </a:r>
                      <a:endParaRPr kumimoji="0" lang="en-GB" sz="1400" b="1" i="0" u="none" strike="noStrike" cap="none" normalizeH="0" baseline="0" dirty="0" smtClean="0">
                        <a:ln>
                          <a:noFill/>
                        </a:ln>
                        <a:solidFill>
                          <a:srgbClr val="FF0000"/>
                        </a:solidFill>
                        <a:effectLst/>
                        <a:latin typeface="Segoe Print" pitchFamily="2" charset="0"/>
                      </a:endParaRPr>
                    </a:p>
                  </a:txBody>
                  <a:tcPr horzOverflow="overflow"/>
                </a:tc>
              </a:tr>
              <a:tr h="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400" u="none" strike="noStrike" cap="none" normalizeH="0" baseline="0" smtClean="0">
                          <a:ln>
                            <a:noFill/>
                          </a:ln>
                          <a:effectLst/>
                          <a:latin typeface="Comic Sans MS" pitchFamily="66" charset="0"/>
                        </a:rPr>
                        <a:t>hydrochloric</a:t>
                      </a:r>
                      <a:endParaRPr kumimoji="0" lang="en-GB" sz="1400" b="1"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400" u="none" strike="noStrike" cap="none" normalizeH="0" baseline="0" smtClean="0">
                          <a:ln>
                            <a:noFill/>
                          </a:ln>
                          <a:effectLst/>
                          <a:latin typeface="Comic Sans MS" pitchFamily="66" charset="0"/>
                        </a:rPr>
                        <a:t>HCl</a:t>
                      </a:r>
                      <a:endParaRPr kumimoji="0" lang="en-GB" sz="1400" b="1"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400" u="none" strike="noStrike" cap="none" normalizeH="0" baseline="0" smtClean="0">
                          <a:ln>
                            <a:noFill/>
                          </a:ln>
                          <a:effectLst/>
                          <a:latin typeface="Comic Sans MS" pitchFamily="66" charset="0"/>
                        </a:rPr>
                        <a:t>chlorides</a:t>
                      </a:r>
                      <a:endParaRPr kumimoji="0" lang="en-GB" sz="1400" b="1" i="0" u="none" strike="noStrike" cap="none" normalizeH="0" baseline="0" smtClean="0">
                        <a:ln>
                          <a:noFill/>
                        </a:ln>
                        <a:solidFill>
                          <a:schemeClr val="bg1"/>
                        </a:solidFill>
                        <a:effectLst/>
                        <a:latin typeface="Comic Sans MS" pitchFamily="66" charset="0"/>
                      </a:endParaRPr>
                    </a:p>
                  </a:txBody>
                  <a:tcPr horzOverflow="overflow"/>
                </a:tc>
              </a:tr>
              <a:tr h="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400" u="none" strike="noStrike" cap="none" normalizeH="0" baseline="0" smtClean="0">
                          <a:ln>
                            <a:noFill/>
                          </a:ln>
                          <a:effectLst/>
                          <a:latin typeface="Comic Sans MS" pitchFamily="66" charset="0"/>
                        </a:rPr>
                        <a:t>sulphuric</a:t>
                      </a:r>
                      <a:endParaRPr kumimoji="0" lang="en-GB" sz="1400" b="1"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400" u="none" strike="noStrike" cap="none" normalizeH="0" baseline="0" dirty="0" smtClean="0">
                          <a:ln>
                            <a:noFill/>
                          </a:ln>
                          <a:effectLst/>
                          <a:latin typeface="Comic Sans MS" pitchFamily="66" charset="0"/>
                        </a:rPr>
                        <a:t>H</a:t>
                      </a:r>
                      <a:r>
                        <a:rPr kumimoji="0" lang="en-GB" sz="1400" u="none" strike="noStrike" cap="none" normalizeH="0" baseline="-25000" dirty="0" smtClean="0">
                          <a:ln>
                            <a:noFill/>
                          </a:ln>
                          <a:effectLst/>
                          <a:latin typeface="Comic Sans MS" pitchFamily="66" charset="0"/>
                        </a:rPr>
                        <a:t>2</a:t>
                      </a:r>
                      <a:r>
                        <a:rPr kumimoji="0" lang="en-GB" sz="1400" u="none" strike="noStrike" cap="none" normalizeH="0" baseline="0" dirty="0" smtClean="0">
                          <a:ln>
                            <a:noFill/>
                          </a:ln>
                          <a:effectLst/>
                          <a:latin typeface="Comic Sans MS" pitchFamily="66" charset="0"/>
                        </a:rPr>
                        <a:t>SO</a:t>
                      </a:r>
                      <a:r>
                        <a:rPr kumimoji="0" lang="en-GB" sz="1400" u="none" strike="noStrike" cap="none" normalizeH="0" baseline="-25000" dirty="0" smtClean="0">
                          <a:ln>
                            <a:noFill/>
                          </a:ln>
                          <a:effectLst/>
                          <a:latin typeface="Comic Sans MS" pitchFamily="66" charset="0"/>
                        </a:rPr>
                        <a:t>4</a:t>
                      </a:r>
                      <a:endParaRPr kumimoji="0" lang="en-GB" sz="1400" b="1" i="0" u="none" strike="noStrike" cap="none" normalizeH="0" baseline="-25000" dirty="0" smtClean="0">
                        <a:ln>
                          <a:noFill/>
                        </a:ln>
                        <a:solidFill>
                          <a:schemeClr val="bg1"/>
                        </a:solidFill>
                        <a:effectLst/>
                        <a:latin typeface="Comic Sans MS" pitchFamily="66" charset="0"/>
                      </a:endParaRPr>
                    </a:p>
                  </a:txBody>
                  <a:tcPr horzOverflow="overflow"/>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400" u="none" strike="noStrike" cap="none" normalizeH="0" baseline="0" smtClean="0">
                          <a:ln>
                            <a:noFill/>
                          </a:ln>
                          <a:effectLst/>
                          <a:latin typeface="Comic Sans MS" pitchFamily="66" charset="0"/>
                        </a:rPr>
                        <a:t>sulphates</a:t>
                      </a:r>
                      <a:endParaRPr kumimoji="0" lang="en-GB" sz="1400" b="1" i="0" u="none" strike="noStrike" cap="none" normalizeH="0" baseline="0" smtClean="0">
                        <a:ln>
                          <a:noFill/>
                        </a:ln>
                        <a:solidFill>
                          <a:schemeClr val="bg1"/>
                        </a:solidFill>
                        <a:effectLst/>
                        <a:latin typeface="Comic Sans MS" pitchFamily="66" charset="0"/>
                      </a:endParaRPr>
                    </a:p>
                  </a:txBody>
                  <a:tcPr horzOverflow="overflow"/>
                </a:tc>
              </a:tr>
              <a:tr h="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400" u="none" strike="noStrike" cap="none" normalizeH="0" baseline="0" smtClean="0">
                          <a:ln>
                            <a:noFill/>
                          </a:ln>
                          <a:effectLst/>
                          <a:latin typeface="Comic Sans MS" pitchFamily="66" charset="0"/>
                        </a:rPr>
                        <a:t>nitric</a:t>
                      </a:r>
                      <a:endParaRPr kumimoji="0" lang="en-GB" sz="1400" b="1"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400" u="none" strike="noStrike" cap="none" normalizeH="0" baseline="0" dirty="0" smtClean="0">
                          <a:ln>
                            <a:noFill/>
                          </a:ln>
                          <a:effectLst/>
                          <a:latin typeface="Comic Sans MS" pitchFamily="66" charset="0"/>
                        </a:rPr>
                        <a:t>HNO</a:t>
                      </a:r>
                      <a:r>
                        <a:rPr kumimoji="0" lang="en-GB" sz="1400" u="none" strike="noStrike" cap="none" normalizeH="0" baseline="-25000" dirty="0" smtClean="0">
                          <a:ln>
                            <a:noFill/>
                          </a:ln>
                          <a:effectLst/>
                          <a:latin typeface="Comic Sans MS" pitchFamily="66" charset="0"/>
                        </a:rPr>
                        <a:t>3</a:t>
                      </a:r>
                      <a:endParaRPr kumimoji="0" lang="en-GB" sz="1400" b="1" i="0" u="none" strike="noStrike" cap="none" normalizeH="0" baseline="-25000" dirty="0" smtClean="0">
                        <a:ln>
                          <a:noFill/>
                        </a:ln>
                        <a:solidFill>
                          <a:schemeClr val="bg1"/>
                        </a:solidFill>
                        <a:effectLst/>
                        <a:latin typeface="Comic Sans MS" pitchFamily="66" charset="0"/>
                      </a:endParaRPr>
                    </a:p>
                  </a:txBody>
                  <a:tcPr horzOverflow="overflow"/>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400" u="none" strike="noStrike" cap="none" normalizeH="0" baseline="0" dirty="0" smtClean="0">
                          <a:ln>
                            <a:noFill/>
                          </a:ln>
                          <a:effectLst/>
                          <a:latin typeface="Comic Sans MS" pitchFamily="66" charset="0"/>
                        </a:rPr>
                        <a:t>nitrates</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68883847"/>
              </p:ext>
            </p:extLst>
          </p:nvPr>
        </p:nvGraphicFramePr>
        <p:xfrm>
          <a:off x="107498" y="2764085"/>
          <a:ext cx="4248472" cy="370840"/>
        </p:xfrm>
        <a:graphic>
          <a:graphicData uri="http://schemas.openxmlformats.org/drawingml/2006/table">
            <a:tbl>
              <a:tblPr firstRow="1" bandRow="1">
                <a:tableStyleId>{5C22544A-7EE6-4342-B048-85BDC9FD1C3A}</a:tableStyleId>
              </a:tblPr>
              <a:tblGrid>
                <a:gridCol w="293513"/>
                <a:gridCol w="293513"/>
                <a:gridCol w="293513"/>
                <a:gridCol w="293513"/>
                <a:gridCol w="293513"/>
                <a:gridCol w="293513"/>
                <a:gridCol w="293513"/>
                <a:gridCol w="293513"/>
                <a:gridCol w="293513"/>
                <a:gridCol w="321371"/>
                <a:gridCol w="321371"/>
                <a:gridCol w="321371"/>
                <a:gridCol w="321371"/>
                <a:gridCol w="321371"/>
              </a:tblGrid>
              <a:tr h="370840">
                <a:tc>
                  <a:txBody>
                    <a:bodyPr/>
                    <a:lstStyle/>
                    <a:p>
                      <a:pPr algn="ctr"/>
                      <a:r>
                        <a:rPr lang="en-GB" sz="1000" b="0" dirty="0" smtClean="0">
                          <a:solidFill>
                            <a:schemeClr val="tx1"/>
                          </a:solidFill>
                          <a:latin typeface="Comic Sans MS" pitchFamily="66" charset="0"/>
                        </a:rPr>
                        <a:t>1</a:t>
                      </a:r>
                      <a:endParaRPr lang="en-GB" sz="10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GB" sz="1000" b="0" dirty="0" smtClean="0">
                          <a:solidFill>
                            <a:schemeClr val="tx1"/>
                          </a:solidFill>
                          <a:latin typeface="Comic Sans MS" pitchFamily="66" charset="0"/>
                        </a:rPr>
                        <a:t>2</a:t>
                      </a:r>
                      <a:endParaRPr lang="en-GB" sz="10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pPr algn="ctr"/>
                      <a:r>
                        <a:rPr lang="en-GB" sz="1000" b="0" dirty="0" smtClean="0">
                          <a:solidFill>
                            <a:schemeClr val="tx1"/>
                          </a:solidFill>
                          <a:latin typeface="Comic Sans MS" pitchFamily="66" charset="0"/>
                        </a:rPr>
                        <a:t>3</a:t>
                      </a:r>
                      <a:endParaRPr lang="en-GB" sz="10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ctr"/>
                      <a:r>
                        <a:rPr lang="en-GB" sz="1000" b="0" dirty="0" smtClean="0">
                          <a:solidFill>
                            <a:schemeClr val="tx1"/>
                          </a:solidFill>
                          <a:latin typeface="Comic Sans MS" pitchFamily="66" charset="0"/>
                        </a:rPr>
                        <a:t>4</a:t>
                      </a:r>
                      <a:endParaRPr lang="en-GB" sz="10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ctr"/>
                      <a:r>
                        <a:rPr lang="en-GB" sz="1000" b="0" dirty="0" smtClean="0">
                          <a:solidFill>
                            <a:schemeClr val="tx1"/>
                          </a:solidFill>
                          <a:latin typeface="Comic Sans MS" pitchFamily="66" charset="0"/>
                        </a:rPr>
                        <a:t>5</a:t>
                      </a:r>
                      <a:endParaRPr lang="en-GB" sz="10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a:txBody>
                    <a:bodyPr/>
                    <a:lstStyle/>
                    <a:p>
                      <a:pPr algn="ctr"/>
                      <a:r>
                        <a:rPr lang="en-GB" sz="1000" b="0" dirty="0" smtClean="0">
                          <a:solidFill>
                            <a:schemeClr val="tx1"/>
                          </a:solidFill>
                          <a:latin typeface="Comic Sans MS" pitchFamily="66" charset="0"/>
                        </a:rPr>
                        <a:t>6</a:t>
                      </a:r>
                      <a:endParaRPr lang="en-GB" sz="10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9696"/>
                    </a:solidFill>
                  </a:tcPr>
                </a:tc>
                <a:tc>
                  <a:txBody>
                    <a:bodyPr/>
                    <a:lstStyle/>
                    <a:p>
                      <a:pPr algn="ctr"/>
                      <a:r>
                        <a:rPr lang="en-GB" sz="1000" b="0" dirty="0" smtClean="0">
                          <a:solidFill>
                            <a:schemeClr val="tx1"/>
                          </a:solidFill>
                          <a:latin typeface="Comic Sans MS" pitchFamily="66" charset="0"/>
                        </a:rPr>
                        <a:t>7</a:t>
                      </a:r>
                      <a:endParaRPr lang="en-GB" sz="10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a:r>
                        <a:rPr lang="en-GB" sz="1000" b="0" dirty="0" smtClean="0">
                          <a:solidFill>
                            <a:schemeClr val="bg1"/>
                          </a:solidFill>
                          <a:latin typeface="Comic Sans MS" pitchFamily="66" charset="0"/>
                        </a:rPr>
                        <a:t>8</a:t>
                      </a:r>
                      <a:endParaRPr lang="en-GB" sz="10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77777"/>
                    </a:solidFill>
                  </a:tcPr>
                </a:tc>
                <a:tc>
                  <a:txBody>
                    <a:bodyPr/>
                    <a:lstStyle/>
                    <a:p>
                      <a:pPr algn="ctr"/>
                      <a:r>
                        <a:rPr lang="en-GB" sz="1000" b="0" dirty="0" smtClean="0">
                          <a:solidFill>
                            <a:schemeClr val="bg1"/>
                          </a:solidFill>
                          <a:latin typeface="Comic Sans MS" pitchFamily="66" charset="0"/>
                        </a:rPr>
                        <a:t>9</a:t>
                      </a:r>
                      <a:endParaRPr lang="en-GB" sz="10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F5F5F"/>
                    </a:solidFill>
                  </a:tcPr>
                </a:tc>
                <a:tc>
                  <a:txBody>
                    <a:bodyPr/>
                    <a:lstStyle/>
                    <a:p>
                      <a:pPr algn="ctr"/>
                      <a:r>
                        <a:rPr lang="en-GB" sz="1000" b="0" dirty="0" smtClean="0">
                          <a:solidFill>
                            <a:schemeClr val="bg1"/>
                          </a:solidFill>
                          <a:latin typeface="Comic Sans MS" pitchFamily="66" charset="0"/>
                        </a:rPr>
                        <a:t>10</a:t>
                      </a:r>
                      <a:endParaRPr lang="en-GB" sz="10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D4D4D"/>
                    </a:solidFill>
                  </a:tcPr>
                </a:tc>
                <a:tc>
                  <a:txBody>
                    <a:bodyPr/>
                    <a:lstStyle/>
                    <a:p>
                      <a:pPr algn="ctr"/>
                      <a:r>
                        <a:rPr lang="en-GB" sz="1000" b="0" dirty="0" smtClean="0">
                          <a:solidFill>
                            <a:schemeClr val="bg1"/>
                          </a:solidFill>
                          <a:latin typeface="Comic Sans MS" pitchFamily="66" charset="0"/>
                        </a:rPr>
                        <a:t>11</a:t>
                      </a:r>
                      <a:endParaRPr lang="en-GB" sz="10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33"/>
                    </a:solidFill>
                  </a:tcPr>
                </a:tc>
                <a:tc>
                  <a:txBody>
                    <a:bodyPr/>
                    <a:lstStyle/>
                    <a:p>
                      <a:pPr algn="ctr"/>
                      <a:r>
                        <a:rPr lang="en-GB" sz="1000" b="0" dirty="0" smtClean="0">
                          <a:solidFill>
                            <a:schemeClr val="bg1"/>
                          </a:solidFill>
                          <a:latin typeface="Comic Sans MS" pitchFamily="66" charset="0"/>
                        </a:rPr>
                        <a:t>12</a:t>
                      </a:r>
                      <a:endParaRPr lang="en-GB" sz="10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2929"/>
                    </a:solidFill>
                  </a:tcPr>
                </a:tc>
                <a:tc>
                  <a:txBody>
                    <a:bodyPr/>
                    <a:lstStyle/>
                    <a:p>
                      <a:pPr algn="ctr"/>
                      <a:r>
                        <a:rPr lang="en-GB" sz="1000" b="0" dirty="0" smtClean="0">
                          <a:solidFill>
                            <a:schemeClr val="bg1"/>
                          </a:solidFill>
                          <a:latin typeface="Comic Sans MS" pitchFamily="66" charset="0"/>
                        </a:rPr>
                        <a:t>13</a:t>
                      </a:r>
                      <a:endParaRPr lang="en-GB" sz="10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C1C1C"/>
                    </a:solidFill>
                  </a:tcPr>
                </a:tc>
                <a:tc>
                  <a:txBody>
                    <a:bodyPr/>
                    <a:lstStyle/>
                    <a:p>
                      <a:pPr algn="ctr"/>
                      <a:r>
                        <a:rPr lang="en-GB" sz="1000" b="0" dirty="0" smtClean="0">
                          <a:solidFill>
                            <a:schemeClr val="bg1"/>
                          </a:solidFill>
                          <a:latin typeface="Comic Sans MS" pitchFamily="66" charset="0"/>
                        </a:rPr>
                        <a:t>14</a:t>
                      </a:r>
                      <a:endParaRPr lang="en-GB" sz="10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1111"/>
                    </a:solidFill>
                  </a:tcPr>
                </a:tc>
              </a:tr>
            </a:tbl>
          </a:graphicData>
        </a:graphic>
      </p:graphicFrame>
      <p:sp>
        <p:nvSpPr>
          <p:cNvPr id="52" name="AutoShape 21"/>
          <p:cNvSpPr>
            <a:spLocks noChangeArrowheads="1"/>
          </p:cNvSpPr>
          <p:nvPr/>
        </p:nvSpPr>
        <p:spPr bwMode="auto">
          <a:xfrm>
            <a:off x="107504" y="3268340"/>
            <a:ext cx="1980220" cy="520700"/>
          </a:xfrm>
          <a:prstGeom prst="leftArrow">
            <a:avLst>
              <a:gd name="adj1" fmla="val 50000"/>
              <a:gd name="adj2" fmla="val 179268"/>
            </a:avLst>
          </a:prstGeom>
          <a:gradFill rotWithShape="0">
            <a:gsLst>
              <a:gs pos="0">
                <a:schemeClr val="bg1"/>
              </a:gs>
              <a:gs pos="100000">
                <a:srgbClr val="808080"/>
              </a:gs>
            </a:gsLst>
            <a:lin ang="0" scaled="1"/>
          </a:gradFill>
          <a:ln w="9525">
            <a:solidFill>
              <a:schemeClr val="tx1"/>
            </a:solidFill>
            <a:miter lim="800000"/>
            <a:headEnd/>
            <a:tailEnd/>
          </a:ln>
          <a:effectLst/>
          <a:extLst/>
        </p:spPr>
        <p:txBody>
          <a:bodyPr wrap="none" anchor="ctr"/>
          <a:lstStyle/>
          <a:p>
            <a:pPr algn="ctr"/>
            <a:r>
              <a:rPr lang="en-GB" sz="1200" b="1" dirty="0">
                <a:latin typeface="Comic Sans MS" pitchFamily="66" charset="0"/>
              </a:rPr>
              <a:t>Increasingly </a:t>
            </a:r>
            <a:r>
              <a:rPr lang="en-GB" sz="1200" b="1" dirty="0" smtClean="0">
                <a:latin typeface="Comic Sans MS" pitchFamily="66" charset="0"/>
              </a:rPr>
              <a:t>acidic</a:t>
            </a:r>
            <a:endParaRPr lang="en-GB" sz="1200" b="1" dirty="0">
              <a:latin typeface="Comic Sans MS" pitchFamily="66" charset="0"/>
            </a:endParaRPr>
          </a:p>
        </p:txBody>
      </p:sp>
      <p:sp>
        <p:nvSpPr>
          <p:cNvPr id="53" name="AutoShape 22"/>
          <p:cNvSpPr>
            <a:spLocks noChangeArrowheads="1"/>
          </p:cNvSpPr>
          <p:nvPr/>
        </p:nvSpPr>
        <p:spPr bwMode="auto">
          <a:xfrm flipH="1">
            <a:off x="2375756" y="3268340"/>
            <a:ext cx="1980220" cy="520700"/>
          </a:xfrm>
          <a:prstGeom prst="leftArrow">
            <a:avLst>
              <a:gd name="adj1" fmla="val 50000"/>
              <a:gd name="adj2" fmla="val 179268"/>
            </a:avLst>
          </a:prstGeom>
          <a:gradFill rotWithShape="0">
            <a:gsLst>
              <a:gs pos="0">
                <a:srgbClr val="777777"/>
              </a:gs>
              <a:gs pos="100000">
                <a:srgbClr val="111111"/>
              </a:gs>
            </a:gsLst>
            <a:lin ang="0" scaled="1"/>
          </a:gradFill>
          <a:ln w="9525">
            <a:solidFill>
              <a:schemeClr val="tx1"/>
            </a:solidFill>
            <a:miter lim="800000"/>
            <a:headEnd/>
            <a:tailEnd/>
          </a:ln>
          <a:effectLst/>
          <a:extLst/>
        </p:spPr>
        <p:txBody>
          <a:bodyPr wrap="none" anchor="ctr"/>
          <a:lstStyle/>
          <a:p>
            <a:pPr algn="ctr"/>
            <a:r>
              <a:rPr lang="en-GB" sz="1200" b="1" dirty="0" smtClean="0">
                <a:solidFill>
                  <a:schemeClr val="bg1"/>
                </a:solidFill>
                <a:latin typeface="Comic Sans MS" pitchFamily="66" charset="0"/>
              </a:rPr>
              <a:t>  Increasingly basic</a:t>
            </a:r>
            <a:endParaRPr lang="en-GB" sz="1200" b="1" dirty="0">
              <a:solidFill>
                <a:schemeClr val="bg1"/>
              </a:solidFill>
              <a:latin typeface="Comic Sans MS" pitchFamily="66" charset="0"/>
            </a:endParaRPr>
          </a:p>
        </p:txBody>
      </p:sp>
      <p:sp>
        <p:nvSpPr>
          <p:cNvPr id="3" name="Rectangle 2"/>
          <p:cNvSpPr/>
          <p:nvPr/>
        </p:nvSpPr>
        <p:spPr>
          <a:xfrm>
            <a:off x="107504" y="3129840"/>
            <a:ext cx="478016" cy="276999"/>
          </a:xfrm>
          <a:prstGeom prst="rect">
            <a:avLst/>
          </a:prstGeom>
        </p:spPr>
        <p:txBody>
          <a:bodyPr wrap="none">
            <a:spAutoFit/>
          </a:bodyPr>
          <a:lstStyle/>
          <a:p>
            <a:pPr lvl="0" algn="ctr" eaLnBrk="0" fontAlgn="base" hangingPunct="0">
              <a:spcAft>
                <a:spcPct val="0"/>
              </a:spcAft>
            </a:pPr>
            <a:r>
              <a:rPr lang="en-GB" sz="1200" b="1" u="sng" dirty="0" smtClean="0">
                <a:latin typeface="Segoe Print" pitchFamily="2" charset="0"/>
              </a:rPr>
              <a:t>Red</a:t>
            </a:r>
            <a:endParaRPr lang="en-GB" sz="1200" b="1" u="sng" dirty="0">
              <a:solidFill>
                <a:srgbClr val="FF0000"/>
              </a:solidFill>
              <a:latin typeface="Segoe Print" pitchFamily="2" charset="0"/>
            </a:endParaRPr>
          </a:p>
        </p:txBody>
      </p:sp>
      <p:sp>
        <p:nvSpPr>
          <p:cNvPr id="55" name="Rectangle 54"/>
          <p:cNvSpPr/>
          <p:nvPr/>
        </p:nvSpPr>
        <p:spPr>
          <a:xfrm>
            <a:off x="1910177" y="3129839"/>
            <a:ext cx="643125" cy="276999"/>
          </a:xfrm>
          <a:prstGeom prst="rect">
            <a:avLst/>
          </a:prstGeom>
        </p:spPr>
        <p:txBody>
          <a:bodyPr wrap="none">
            <a:spAutoFit/>
          </a:bodyPr>
          <a:lstStyle/>
          <a:p>
            <a:pPr lvl="0" algn="ctr" eaLnBrk="0" fontAlgn="base" hangingPunct="0">
              <a:spcAft>
                <a:spcPct val="0"/>
              </a:spcAft>
            </a:pPr>
            <a:r>
              <a:rPr lang="en-GB" sz="1200" b="1" u="sng" dirty="0" smtClean="0">
                <a:latin typeface="Segoe Print" pitchFamily="2" charset="0"/>
              </a:rPr>
              <a:t>Green</a:t>
            </a:r>
            <a:endParaRPr lang="en-GB" sz="1200" b="1" u="sng" dirty="0">
              <a:solidFill>
                <a:srgbClr val="FF0000"/>
              </a:solidFill>
              <a:latin typeface="Segoe Print" pitchFamily="2" charset="0"/>
            </a:endParaRPr>
          </a:p>
        </p:txBody>
      </p:sp>
      <p:sp>
        <p:nvSpPr>
          <p:cNvPr id="56" name="Rectangle 55"/>
          <p:cNvSpPr/>
          <p:nvPr/>
        </p:nvSpPr>
        <p:spPr>
          <a:xfrm>
            <a:off x="3658419" y="3132885"/>
            <a:ext cx="688010" cy="276999"/>
          </a:xfrm>
          <a:prstGeom prst="rect">
            <a:avLst/>
          </a:prstGeom>
        </p:spPr>
        <p:txBody>
          <a:bodyPr wrap="none">
            <a:spAutoFit/>
          </a:bodyPr>
          <a:lstStyle/>
          <a:p>
            <a:pPr lvl="0" algn="r" eaLnBrk="0" fontAlgn="base" hangingPunct="0">
              <a:spcAft>
                <a:spcPct val="0"/>
              </a:spcAft>
            </a:pPr>
            <a:r>
              <a:rPr lang="en-GB" sz="1200" b="1" u="sng" dirty="0" smtClean="0">
                <a:latin typeface="Segoe Print" pitchFamily="2" charset="0"/>
              </a:rPr>
              <a:t>Purple</a:t>
            </a:r>
            <a:endParaRPr lang="en-GB" sz="1200" b="1" u="sng" dirty="0">
              <a:solidFill>
                <a:srgbClr val="FF0000"/>
              </a:solidFill>
              <a:latin typeface="Segoe Print"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4713713"/>
              </p:ext>
            </p:extLst>
          </p:nvPr>
        </p:nvGraphicFramePr>
        <p:xfrm>
          <a:off x="107504" y="5445224"/>
          <a:ext cx="4248472" cy="1219200"/>
        </p:xfrm>
        <a:graphic>
          <a:graphicData uri="http://schemas.openxmlformats.org/drawingml/2006/table">
            <a:tbl>
              <a:tblPr>
                <a:tableStyleId>{5940675A-B579-460E-94D1-54222C63F5DA}</a:tableStyleId>
              </a:tblPr>
              <a:tblGrid>
                <a:gridCol w="2124236"/>
                <a:gridCol w="2124236"/>
              </a:tblGrid>
              <a:tr h="304800">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GB" sz="1400" b="1" u="none" strike="noStrike" cap="none" normalizeH="0" baseline="0" dirty="0" smtClean="0">
                          <a:ln>
                            <a:noFill/>
                          </a:ln>
                          <a:effectLst/>
                          <a:latin typeface="Segoe Print" pitchFamily="2" charset="0"/>
                        </a:rPr>
                        <a:t>Common Acids</a:t>
                      </a:r>
                      <a:endParaRPr kumimoji="0" lang="en-GB" sz="1400" b="1" i="0" u="none" strike="noStrike" cap="none" normalizeH="0" baseline="0" dirty="0" smtClean="0">
                        <a:ln>
                          <a:noFill/>
                        </a:ln>
                        <a:solidFill>
                          <a:srgbClr val="FF0000"/>
                        </a:solidFill>
                        <a:effectLst/>
                        <a:latin typeface="Segoe Print" pitchFamily="2" charset="0"/>
                      </a:endParaRPr>
                    </a:p>
                  </a:txBody>
                  <a:tcPr horzOverflow="overflow"/>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GB" sz="1400" b="1" u="none" strike="noStrike" cap="none" normalizeH="0" baseline="0" dirty="0" smtClean="0">
                          <a:ln>
                            <a:noFill/>
                          </a:ln>
                          <a:effectLst/>
                          <a:latin typeface="Segoe Print" pitchFamily="2" charset="0"/>
                        </a:rPr>
                        <a:t>Common Bases</a:t>
                      </a:r>
                      <a:endParaRPr kumimoji="0" lang="en-GB" sz="1400" b="1" i="0" u="none" strike="noStrike" cap="none" normalizeH="0" baseline="0" dirty="0" smtClean="0">
                        <a:ln>
                          <a:noFill/>
                        </a:ln>
                        <a:solidFill>
                          <a:srgbClr val="FF0000"/>
                        </a:solidFill>
                        <a:effectLst/>
                        <a:latin typeface="Segoe Print" pitchFamily="2" charset="0"/>
                      </a:endParaRPr>
                    </a:p>
                  </a:txBody>
                  <a:tcPr horzOverflow="overflow"/>
                </a:tc>
              </a:tr>
              <a:tr h="3048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200" u="none" strike="noStrike" cap="none" normalizeH="0" baseline="0" dirty="0" smtClean="0">
                          <a:ln>
                            <a:noFill/>
                          </a:ln>
                          <a:effectLst/>
                          <a:latin typeface="Comic Sans MS" pitchFamily="66" charset="0"/>
                        </a:rPr>
                        <a:t>hydrochloric acid - </a:t>
                      </a:r>
                      <a:r>
                        <a:rPr kumimoji="0" lang="en-GB" sz="1200" b="1" u="none" strike="noStrike" cap="none" normalizeH="0" baseline="0" dirty="0" err="1" smtClean="0">
                          <a:ln>
                            <a:noFill/>
                          </a:ln>
                          <a:effectLst/>
                          <a:latin typeface="Comic Sans MS" pitchFamily="66" charset="0"/>
                        </a:rPr>
                        <a:t>HCl</a:t>
                      </a:r>
                      <a:endParaRPr kumimoji="0" lang="en-GB" sz="1200" b="1"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rPr>
                        <a:t>sodium hydroxide - </a:t>
                      </a:r>
                      <a:r>
                        <a:rPr kumimoji="0" lang="en-GB" sz="1200" b="1" i="0" u="none" strike="noStrike" cap="none" normalizeH="0" baseline="0" dirty="0" err="1" smtClean="0">
                          <a:ln>
                            <a:noFill/>
                          </a:ln>
                          <a:solidFill>
                            <a:schemeClr val="tx1"/>
                          </a:solidFill>
                          <a:effectLst/>
                          <a:latin typeface="Comic Sans MS" pitchFamily="66" charset="0"/>
                        </a:rPr>
                        <a:t>NaOH</a:t>
                      </a:r>
                      <a:endParaRPr kumimoji="0" lang="en-GB" sz="1200" b="1" i="0" u="none" strike="noStrike" cap="none" normalizeH="0" baseline="0" dirty="0" smtClean="0">
                        <a:ln>
                          <a:noFill/>
                        </a:ln>
                        <a:solidFill>
                          <a:schemeClr val="bg1"/>
                        </a:solidFill>
                        <a:effectLst/>
                        <a:latin typeface="Comic Sans MS" pitchFamily="66" charset="0"/>
                      </a:endParaRPr>
                    </a:p>
                  </a:txBody>
                  <a:tcPr horzOverflow="overflow"/>
                </a:tc>
              </a:tr>
              <a:tr h="3048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200" u="none" strike="noStrike" cap="none" normalizeH="0" baseline="0" dirty="0" smtClean="0">
                          <a:ln>
                            <a:noFill/>
                          </a:ln>
                          <a:effectLst/>
                          <a:latin typeface="Comic Sans MS" pitchFamily="66" charset="0"/>
                        </a:rPr>
                        <a:t>sulphuric acid - </a:t>
                      </a:r>
                      <a:r>
                        <a:rPr kumimoji="0" lang="en-GB" sz="1200" b="1" u="none" strike="noStrike" cap="none" normalizeH="0" baseline="0" dirty="0" smtClean="0">
                          <a:ln>
                            <a:noFill/>
                          </a:ln>
                          <a:effectLst/>
                          <a:latin typeface="Comic Sans MS" pitchFamily="66" charset="0"/>
                        </a:rPr>
                        <a:t>H</a:t>
                      </a:r>
                      <a:r>
                        <a:rPr kumimoji="0" lang="en-GB" sz="1200" b="1" u="none" strike="noStrike" cap="none" normalizeH="0" baseline="-25000" dirty="0" smtClean="0">
                          <a:ln>
                            <a:noFill/>
                          </a:ln>
                          <a:effectLst/>
                          <a:latin typeface="Comic Sans MS" pitchFamily="66" charset="0"/>
                        </a:rPr>
                        <a:t>2</a:t>
                      </a:r>
                      <a:r>
                        <a:rPr kumimoji="0" lang="en-GB" sz="1200" b="1" u="none" strike="noStrike" cap="none" normalizeH="0" baseline="0" dirty="0" smtClean="0">
                          <a:ln>
                            <a:noFill/>
                          </a:ln>
                          <a:effectLst/>
                          <a:latin typeface="Comic Sans MS" pitchFamily="66" charset="0"/>
                        </a:rPr>
                        <a:t>SO</a:t>
                      </a:r>
                      <a:r>
                        <a:rPr kumimoji="0" lang="en-GB" sz="1200" b="1" u="none" strike="noStrike" cap="none" normalizeH="0" baseline="-25000" dirty="0" smtClean="0">
                          <a:ln>
                            <a:noFill/>
                          </a:ln>
                          <a:effectLst/>
                          <a:latin typeface="Comic Sans MS" pitchFamily="66" charset="0"/>
                        </a:rPr>
                        <a:t>4</a:t>
                      </a:r>
                      <a:endParaRPr kumimoji="0" lang="en-GB" sz="1200" b="1" i="0" u="none" strike="noStrike" cap="none" normalizeH="0" baseline="-25000" dirty="0" smtClean="0">
                        <a:ln>
                          <a:noFill/>
                        </a:ln>
                        <a:solidFill>
                          <a:schemeClr val="bg1"/>
                        </a:solidFill>
                        <a:effectLst/>
                        <a:latin typeface="Comic Sans MS" pitchFamily="66" charset="0"/>
                      </a:endParaRPr>
                    </a:p>
                  </a:txBody>
                  <a:tcPr horzOverflow="overflow"/>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150" u="none" strike="noStrike" cap="none" normalizeH="0" baseline="0" dirty="0" smtClean="0">
                          <a:ln>
                            <a:noFill/>
                          </a:ln>
                          <a:effectLst/>
                          <a:latin typeface="Comic Sans MS" pitchFamily="66" charset="0"/>
                        </a:rPr>
                        <a:t>potassium hydroxide - </a:t>
                      </a:r>
                      <a:r>
                        <a:rPr kumimoji="0" lang="en-GB" sz="1150" b="1" u="none" strike="noStrike" cap="none" normalizeH="0" baseline="0" dirty="0" smtClean="0">
                          <a:ln>
                            <a:noFill/>
                          </a:ln>
                          <a:effectLst/>
                          <a:latin typeface="Comic Sans MS" pitchFamily="66" charset="0"/>
                        </a:rPr>
                        <a:t>KOH</a:t>
                      </a:r>
                      <a:endParaRPr kumimoji="0" lang="en-GB" sz="1150" b="1" i="0" u="none" strike="noStrike" cap="none" normalizeH="0" baseline="-25000" dirty="0" smtClean="0">
                        <a:ln>
                          <a:noFill/>
                        </a:ln>
                        <a:solidFill>
                          <a:schemeClr val="bg1"/>
                        </a:solidFill>
                        <a:effectLst/>
                        <a:latin typeface="Comic Sans MS" pitchFamily="66" charset="0"/>
                      </a:endParaRPr>
                    </a:p>
                  </a:txBody>
                  <a:tcPr horzOverflow="overflow"/>
                </a:tc>
              </a:tr>
              <a:tr h="3048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200" u="none" strike="noStrike" cap="none" normalizeH="0" baseline="0" dirty="0" smtClean="0">
                          <a:ln>
                            <a:noFill/>
                          </a:ln>
                          <a:effectLst/>
                          <a:latin typeface="Comic Sans MS" pitchFamily="66" charset="0"/>
                        </a:rPr>
                        <a:t>nitric acid - </a:t>
                      </a:r>
                      <a:r>
                        <a:rPr kumimoji="0" lang="en-GB" sz="1200" b="1" u="none" strike="noStrike" cap="none" normalizeH="0" baseline="0" dirty="0" smtClean="0">
                          <a:ln>
                            <a:noFill/>
                          </a:ln>
                          <a:effectLst/>
                          <a:latin typeface="Comic Sans MS" pitchFamily="66" charset="0"/>
                        </a:rPr>
                        <a:t>HNO</a:t>
                      </a:r>
                      <a:r>
                        <a:rPr kumimoji="0" lang="en-GB" sz="1200" b="1" u="none" strike="noStrike" cap="none" normalizeH="0" baseline="-25000" dirty="0" smtClean="0">
                          <a:ln>
                            <a:noFill/>
                          </a:ln>
                          <a:effectLst/>
                          <a:latin typeface="Comic Sans MS" pitchFamily="66" charset="0"/>
                        </a:rPr>
                        <a:t>3</a:t>
                      </a:r>
                      <a:endParaRPr kumimoji="0" lang="en-GB" sz="1200" b="1" i="0" u="none" strike="noStrike" cap="none" normalizeH="0" baseline="-25000" dirty="0" smtClean="0">
                        <a:ln>
                          <a:noFill/>
                        </a:ln>
                        <a:solidFill>
                          <a:schemeClr val="bg1"/>
                        </a:solidFill>
                        <a:effectLst/>
                        <a:latin typeface="Comic Sans MS" pitchFamily="66" charset="0"/>
                      </a:endParaRPr>
                    </a:p>
                  </a:txBody>
                  <a:tcPr horzOverflow="overflow"/>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GB" sz="1200" u="none" strike="noStrike" cap="none" normalizeH="0" baseline="0" dirty="0" smtClean="0">
                          <a:ln>
                            <a:noFill/>
                          </a:ln>
                          <a:effectLst/>
                          <a:latin typeface="Comic Sans MS" pitchFamily="66" charset="0"/>
                        </a:rPr>
                        <a:t>ammonia – </a:t>
                      </a:r>
                      <a:r>
                        <a:rPr kumimoji="0" lang="en-GB" sz="1200" b="1" u="none" strike="noStrike" cap="none" normalizeH="0" baseline="0" dirty="0" smtClean="0">
                          <a:ln>
                            <a:noFill/>
                          </a:ln>
                          <a:effectLst/>
                          <a:latin typeface="Comic Sans MS" pitchFamily="66" charset="0"/>
                        </a:rPr>
                        <a:t>NH</a:t>
                      </a:r>
                      <a:r>
                        <a:rPr kumimoji="0" lang="en-GB" sz="1200" b="1" u="none" strike="noStrike" cap="none" normalizeH="0" baseline="-25000" dirty="0" smtClean="0">
                          <a:ln>
                            <a:noFill/>
                          </a:ln>
                          <a:effectLst/>
                          <a:latin typeface="Comic Sans MS" pitchFamily="66" charset="0"/>
                        </a:rPr>
                        <a:t>3</a:t>
                      </a:r>
                      <a:endParaRPr kumimoji="0" lang="en-GB" sz="1200" b="1" i="0" u="none" strike="noStrike" cap="none" normalizeH="0" baseline="-25000" dirty="0" smtClean="0">
                        <a:ln>
                          <a:noFill/>
                        </a:ln>
                        <a:solidFill>
                          <a:schemeClr val="bg1"/>
                        </a:solidFill>
                        <a:effectLst/>
                        <a:latin typeface="Comic Sans MS" pitchFamily="66" charset="0"/>
                      </a:endParaRPr>
                    </a:p>
                  </a:txBody>
                  <a:tcPr horzOverflow="overflow"/>
                </a:tc>
              </a:tr>
            </a:tbl>
          </a:graphicData>
        </a:graphic>
      </p:graphicFrame>
      <p:grpSp>
        <p:nvGrpSpPr>
          <p:cNvPr id="5" name="Group 4"/>
          <p:cNvGrpSpPr/>
          <p:nvPr/>
        </p:nvGrpSpPr>
        <p:grpSpPr>
          <a:xfrm>
            <a:off x="4716016" y="2420888"/>
            <a:ext cx="4248472" cy="350044"/>
            <a:chOff x="617538" y="1763712"/>
            <a:chExt cx="8115300" cy="700088"/>
          </a:xfrm>
        </p:grpSpPr>
        <p:sp>
          <p:nvSpPr>
            <p:cNvPr id="22" name="Rectangle 4"/>
            <p:cNvSpPr>
              <a:spLocks noChangeArrowheads="1"/>
            </p:cNvSpPr>
            <p:nvPr/>
          </p:nvSpPr>
          <p:spPr bwMode="auto">
            <a:xfrm>
              <a:off x="7086601" y="1763712"/>
              <a:ext cx="1646237"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a:latin typeface="Comic Sans MS" pitchFamily="66" charset="0"/>
                </a:rPr>
                <a:t>hydrogen</a:t>
              </a:r>
            </a:p>
          </p:txBody>
        </p:sp>
        <p:sp>
          <p:nvSpPr>
            <p:cNvPr id="23" name="Rectangle 5"/>
            <p:cNvSpPr>
              <a:spLocks noChangeArrowheads="1"/>
            </p:cNvSpPr>
            <p:nvPr/>
          </p:nvSpPr>
          <p:spPr bwMode="auto">
            <a:xfrm>
              <a:off x="6704013" y="1763712"/>
              <a:ext cx="382587" cy="700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a:latin typeface="Comic Sans MS" pitchFamily="66" charset="0"/>
                </a:rPr>
                <a:t>+</a:t>
              </a:r>
            </a:p>
          </p:txBody>
        </p:sp>
        <p:sp>
          <p:nvSpPr>
            <p:cNvPr id="24" name="Rectangle 6"/>
            <p:cNvSpPr>
              <a:spLocks noChangeArrowheads="1"/>
            </p:cNvSpPr>
            <p:nvPr/>
          </p:nvSpPr>
          <p:spPr bwMode="auto">
            <a:xfrm>
              <a:off x="4930774" y="1763712"/>
              <a:ext cx="1773239"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salt</a:t>
              </a:r>
              <a:endParaRPr lang="en-GB" sz="1200" dirty="0">
                <a:latin typeface="Comic Sans MS" pitchFamily="66" charset="0"/>
              </a:endParaRPr>
            </a:p>
          </p:txBody>
        </p:sp>
        <p:grpSp>
          <p:nvGrpSpPr>
            <p:cNvPr id="25" name="Group 7"/>
            <p:cNvGrpSpPr>
              <a:grpSpLocks/>
            </p:cNvGrpSpPr>
            <p:nvPr/>
          </p:nvGrpSpPr>
          <p:grpSpPr bwMode="auto">
            <a:xfrm>
              <a:off x="617538" y="1763712"/>
              <a:ext cx="4313237" cy="700088"/>
              <a:chOff x="288" y="1104"/>
              <a:chExt cx="2717" cy="441"/>
            </a:xfrm>
          </p:grpSpPr>
          <p:sp>
            <p:nvSpPr>
              <p:cNvPr id="26" name="Rectangle 8"/>
              <p:cNvSpPr>
                <a:spLocks noChangeArrowheads="1"/>
              </p:cNvSpPr>
              <p:nvPr/>
            </p:nvSpPr>
            <p:spPr bwMode="auto">
              <a:xfrm>
                <a:off x="2735" y="1104"/>
                <a:ext cx="270"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1200">
                    <a:latin typeface="Comic Sans MS" pitchFamily="66" charset="0"/>
                    <a:sym typeface="Monotype Sorts" pitchFamily="2" charset="2"/>
                  </a:rPr>
                  <a:t></a:t>
                </a:r>
                <a:endParaRPr lang="en-GB" sz="1200">
                  <a:latin typeface="Comic Sans MS" pitchFamily="66" charset="0"/>
                  <a:sym typeface="Monotype Sorts" pitchFamily="2" charset="2"/>
                </a:endParaRPr>
              </a:p>
            </p:txBody>
          </p:sp>
          <p:grpSp>
            <p:nvGrpSpPr>
              <p:cNvPr id="27" name="Group 9"/>
              <p:cNvGrpSpPr>
                <a:grpSpLocks/>
              </p:cNvGrpSpPr>
              <p:nvPr/>
            </p:nvGrpSpPr>
            <p:grpSpPr bwMode="auto">
              <a:xfrm>
                <a:off x="288" y="1104"/>
                <a:ext cx="2447" cy="441"/>
                <a:chOff x="288" y="1104"/>
                <a:chExt cx="2447" cy="441"/>
              </a:xfrm>
            </p:grpSpPr>
            <p:sp>
              <p:nvSpPr>
                <p:cNvPr id="28" name="Rectangle 10"/>
                <p:cNvSpPr>
                  <a:spLocks noChangeArrowheads="1"/>
                </p:cNvSpPr>
                <p:nvPr/>
              </p:nvSpPr>
              <p:spPr bwMode="auto">
                <a:xfrm>
                  <a:off x="1619" y="1104"/>
                  <a:ext cx="1116"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metal</a:t>
                  </a:r>
                  <a:endParaRPr lang="en-GB" sz="1200" dirty="0">
                    <a:latin typeface="Comic Sans MS" pitchFamily="66" charset="0"/>
                  </a:endParaRPr>
                </a:p>
              </p:txBody>
            </p:sp>
            <p:sp>
              <p:nvSpPr>
                <p:cNvPr id="29" name="Rectangle 11"/>
                <p:cNvSpPr>
                  <a:spLocks noChangeArrowheads="1"/>
                </p:cNvSpPr>
                <p:nvPr/>
              </p:nvSpPr>
              <p:spPr bwMode="auto">
                <a:xfrm>
                  <a:off x="1360" y="1104"/>
                  <a:ext cx="259"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a:latin typeface="Comic Sans MS" pitchFamily="66" charset="0"/>
                    </a:rPr>
                    <a:t>+</a:t>
                  </a:r>
                </a:p>
              </p:txBody>
            </p:sp>
            <p:sp>
              <p:nvSpPr>
                <p:cNvPr id="30" name="Rectangle 12"/>
                <p:cNvSpPr>
                  <a:spLocks noChangeArrowheads="1"/>
                </p:cNvSpPr>
                <p:nvPr/>
              </p:nvSpPr>
              <p:spPr bwMode="auto">
                <a:xfrm>
                  <a:off x="288" y="1104"/>
                  <a:ext cx="1072"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acid</a:t>
                  </a:r>
                  <a:endParaRPr lang="en-GB" sz="1200" dirty="0">
                    <a:latin typeface="Comic Sans MS" pitchFamily="66" charset="0"/>
                  </a:endParaRPr>
                </a:p>
              </p:txBody>
            </p:sp>
          </p:grpSp>
        </p:grpSp>
      </p:grpSp>
      <p:grpSp>
        <p:nvGrpSpPr>
          <p:cNvPr id="31" name="Group 30"/>
          <p:cNvGrpSpPr/>
          <p:nvPr/>
        </p:nvGrpSpPr>
        <p:grpSpPr>
          <a:xfrm>
            <a:off x="4716016" y="2924944"/>
            <a:ext cx="4248472" cy="350044"/>
            <a:chOff x="617538" y="1763712"/>
            <a:chExt cx="8115300" cy="700088"/>
          </a:xfrm>
        </p:grpSpPr>
        <p:sp>
          <p:nvSpPr>
            <p:cNvPr id="33" name="Rectangle 4"/>
            <p:cNvSpPr>
              <a:spLocks noChangeArrowheads="1"/>
            </p:cNvSpPr>
            <p:nvPr/>
          </p:nvSpPr>
          <p:spPr bwMode="auto">
            <a:xfrm>
              <a:off x="7086601" y="1763712"/>
              <a:ext cx="1646237"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water</a:t>
              </a:r>
              <a:endParaRPr lang="en-GB" sz="1200" dirty="0">
                <a:latin typeface="Comic Sans MS" pitchFamily="66" charset="0"/>
              </a:endParaRPr>
            </a:p>
          </p:txBody>
        </p:sp>
        <p:sp>
          <p:nvSpPr>
            <p:cNvPr id="34" name="Rectangle 5"/>
            <p:cNvSpPr>
              <a:spLocks noChangeArrowheads="1"/>
            </p:cNvSpPr>
            <p:nvPr/>
          </p:nvSpPr>
          <p:spPr bwMode="auto">
            <a:xfrm>
              <a:off x="6704013" y="1763712"/>
              <a:ext cx="382587" cy="700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a:latin typeface="Comic Sans MS" pitchFamily="66" charset="0"/>
                </a:rPr>
                <a:t>+</a:t>
              </a:r>
            </a:p>
          </p:txBody>
        </p:sp>
        <p:sp>
          <p:nvSpPr>
            <p:cNvPr id="35" name="Rectangle 6"/>
            <p:cNvSpPr>
              <a:spLocks noChangeArrowheads="1"/>
            </p:cNvSpPr>
            <p:nvPr/>
          </p:nvSpPr>
          <p:spPr bwMode="auto">
            <a:xfrm>
              <a:off x="4930774" y="1763712"/>
              <a:ext cx="1773239"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salt</a:t>
              </a:r>
              <a:endParaRPr lang="en-GB" sz="1200" dirty="0">
                <a:latin typeface="Comic Sans MS" pitchFamily="66" charset="0"/>
              </a:endParaRPr>
            </a:p>
          </p:txBody>
        </p:sp>
        <p:grpSp>
          <p:nvGrpSpPr>
            <p:cNvPr id="36" name="Group 7"/>
            <p:cNvGrpSpPr>
              <a:grpSpLocks/>
            </p:cNvGrpSpPr>
            <p:nvPr/>
          </p:nvGrpSpPr>
          <p:grpSpPr bwMode="auto">
            <a:xfrm>
              <a:off x="617538" y="1763712"/>
              <a:ext cx="4313237" cy="700088"/>
              <a:chOff x="288" y="1104"/>
              <a:chExt cx="2717" cy="441"/>
            </a:xfrm>
          </p:grpSpPr>
          <p:sp>
            <p:nvSpPr>
              <p:cNvPr id="37" name="Rectangle 8"/>
              <p:cNvSpPr>
                <a:spLocks noChangeArrowheads="1"/>
              </p:cNvSpPr>
              <p:nvPr/>
            </p:nvSpPr>
            <p:spPr bwMode="auto">
              <a:xfrm>
                <a:off x="2735" y="1104"/>
                <a:ext cx="270"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1200">
                    <a:latin typeface="Comic Sans MS" pitchFamily="66" charset="0"/>
                    <a:sym typeface="Monotype Sorts" pitchFamily="2" charset="2"/>
                  </a:rPr>
                  <a:t></a:t>
                </a:r>
                <a:endParaRPr lang="en-GB" sz="1200">
                  <a:latin typeface="Comic Sans MS" pitchFamily="66" charset="0"/>
                  <a:sym typeface="Monotype Sorts" pitchFamily="2" charset="2"/>
                </a:endParaRPr>
              </a:p>
            </p:txBody>
          </p:sp>
          <p:grpSp>
            <p:nvGrpSpPr>
              <p:cNvPr id="38" name="Group 9"/>
              <p:cNvGrpSpPr>
                <a:grpSpLocks/>
              </p:cNvGrpSpPr>
              <p:nvPr/>
            </p:nvGrpSpPr>
            <p:grpSpPr bwMode="auto">
              <a:xfrm>
                <a:off x="288" y="1104"/>
                <a:ext cx="2447" cy="441"/>
                <a:chOff x="288" y="1104"/>
                <a:chExt cx="2447" cy="441"/>
              </a:xfrm>
            </p:grpSpPr>
            <p:sp>
              <p:nvSpPr>
                <p:cNvPr id="39" name="Rectangle 10"/>
                <p:cNvSpPr>
                  <a:spLocks noChangeArrowheads="1"/>
                </p:cNvSpPr>
                <p:nvPr/>
              </p:nvSpPr>
              <p:spPr bwMode="auto">
                <a:xfrm>
                  <a:off x="1619" y="1104"/>
                  <a:ext cx="1116"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base</a:t>
                  </a:r>
                  <a:endParaRPr lang="en-GB" sz="1200" dirty="0">
                    <a:latin typeface="Comic Sans MS" pitchFamily="66" charset="0"/>
                  </a:endParaRPr>
                </a:p>
              </p:txBody>
            </p:sp>
            <p:sp>
              <p:nvSpPr>
                <p:cNvPr id="40" name="Rectangle 11"/>
                <p:cNvSpPr>
                  <a:spLocks noChangeArrowheads="1"/>
                </p:cNvSpPr>
                <p:nvPr/>
              </p:nvSpPr>
              <p:spPr bwMode="auto">
                <a:xfrm>
                  <a:off x="1360" y="1104"/>
                  <a:ext cx="259"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a:latin typeface="Comic Sans MS" pitchFamily="66" charset="0"/>
                    </a:rPr>
                    <a:t>+</a:t>
                  </a:r>
                </a:p>
              </p:txBody>
            </p:sp>
            <p:sp>
              <p:nvSpPr>
                <p:cNvPr id="41" name="Rectangle 12"/>
                <p:cNvSpPr>
                  <a:spLocks noChangeArrowheads="1"/>
                </p:cNvSpPr>
                <p:nvPr/>
              </p:nvSpPr>
              <p:spPr bwMode="auto">
                <a:xfrm>
                  <a:off x="288" y="1104"/>
                  <a:ext cx="1072"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acid</a:t>
                  </a:r>
                  <a:endParaRPr lang="en-GB" sz="1200" dirty="0">
                    <a:latin typeface="Comic Sans MS" pitchFamily="66" charset="0"/>
                  </a:endParaRPr>
                </a:p>
              </p:txBody>
            </p:sp>
          </p:grpSp>
        </p:grpSp>
      </p:grpSp>
      <p:grpSp>
        <p:nvGrpSpPr>
          <p:cNvPr id="6" name="Group 5"/>
          <p:cNvGrpSpPr/>
          <p:nvPr/>
        </p:nvGrpSpPr>
        <p:grpSpPr>
          <a:xfrm>
            <a:off x="4716016" y="3427388"/>
            <a:ext cx="4248472" cy="369242"/>
            <a:chOff x="4716016" y="4589512"/>
            <a:chExt cx="4248472" cy="369242"/>
          </a:xfrm>
        </p:grpSpPr>
        <p:grpSp>
          <p:nvGrpSpPr>
            <p:cNvPr id="42" name="Group 41"/>
            <p:cNvGrpSpPr/>
            <p:nvPr/>
          </p:nvGrpSpPr>
          <p:grpSpPr>
            <a:xfrm>
              <a:off x="4716016" y="4589512"/>
              <a:ext cx="3512602" cy="350044"/>
              <a:chOff x="617538" y="1763712"/>
              <a:chExt cx="6709663" cy="700088"/>
            </a:xfrm>
          </p:grpSpPr>
          <p:sp>
            <p:nvSpPr>
              <p:cNvPr id="43" name="Rectangle 4"/>
              <p:cNvSpPr>
                <a:spLocks noChangeArrowheads="1"/>
              </p:cNvSpPr>
              <p:nvPr/>
            </p:nvSpPr>
            <p:spPr bwMode="auto">
              <a:xfrm>
                <a:off x="6364476" y="1763712"/>
                <a:ext cx="962725"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H</a:t>
                </a:r>
                <a:r>
                  <a:rPr lang="en-GB" sz="1200" baseline="-25000" dirty="0" smtClean="0">
                    <a:latin typeface="Comic Sans MS" pitchFamily="66" charset="0"/>
                  </a:rPr>
                  <a:t>2</a:t>
                </a:r>
                <a:r>
                  <a:rPr lang="en-GB" sz="1200" dirty="0" smtClean="0">
                    <a:latin typeface="Comic Sans MS" pitchFamily="66" charset="0"/>
                  </a:rPr>
                  <a:t>O</a:t>
                </a:r>
                <a:endParaRPr lang="en-GB" sz="1200" dirty="0">
                  <a:latin typeface="Comic Sans MS" pitchFamily="66" charset="0"/>
                </a:endParaRPr>
              </a:p>
            </p:txBody>
          </p:sp>
          <p:sp>
            <p:nvSpPr>
              <p:cNvPr id="44" name="Rectangle 5"/>
              <p:cNvSpPr>
                <a:spLocks noChangeArrowheads="1"/>
              </p:cNvSpPr>
              <p:nvPr/>
            </p:nvSpPr>
            <p:spPr bwMode="auto">
              <a:xfrm>
                <a:off x="5981888" y="1763712"/>
                <a:ext cx="382588" cy="700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a:latin typeface="Comic Sans MS" pitchFamily="66" charset="0"/>
                  </a:rPr>
                  <a:t>+</a:t>
                </a:r>
              </a:p>
            </p:txBody>
          </p:sp>
          <p:sp>
            <p:nvSpPr>
              <p:cNvPr id="45" name="Rectangle 6"/>
              <p:cNvSpPr>
                <a:spLocks noChangeArrowheads="1"/>
              </p:cNvSpPr>
              <p:nvPr/>
            </p:nvSpPr>
            <p:spPr bwMode="auto">
              <a:xfrm>
                <a:off x="4930772" y="1763712"/>
                <a:ext cx="962725"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salt</a:t>
                </a:r>
                <a:endParaRPr lang="en-GB" sz="1200" dirty="0">
                  <a:latin typeface="Comic Sans MS" pitchFamily="66" charset="0"/>
                </a:endParaRPr>
              </a:p>
            </p:txBody>
          </p:sp>
          <p:grpSp>
            <p:nvGrpSpPr>
              <p:cNvPr id="46" name="Group 7"/>
              <p:cNvGrpSpPr>
                <a:grpSpLocks/>
              </p:cNvGrpSpPr>
              <p:nvPr/>
            </p:nvGrpSpPr>
            <p:grpSpPr bwMode="auto">
              <a:xfrm>
                <a:off x="617538" y="1763712"/>
                <a:ext cx="4313237" cy="700088"/>
                <a:chOff x="288" y="1104"/>
                <a:chExt cx="2717" cy="441"/>
              </a:xfrm>
            </p:grpSpPr>
            <p:sp>
              <p:nvSpPr>
                <p:cNvPr id="47" name="Rectangle 8"/>
                <p:cNvSpPr>
                  <a:spLocks noChangeArrowheads="1"/>
                </p:cNvSpPr>
                <p:nvPr/>
              </p:nvSpPr>
              <p:spPr bwMode="auto">
                <a:xfrm>
                  <a:off x="2735" y="1104"/>
                  <a:ext cx="270"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1200">
                      <a:latin typeface="Comic Sans MS" pitchFamily="66" charset="0"/>
                      <a:sym typeface="Monotype Sorts" pitchFamily="2" charset="2"/>
                    </a:rPr>
                    <a:t></a:t>
                  </a:r>
                  <a:endParaRPr lang="en-GB" sz="1200">
                    <a:latin typeface="Comic Sans MS" pitchFamily="66" charset="0"/>
                    <a:sym typeface="Monotype Sorts" pitchFamily="2" charset="2"/>
                  </a:endParaRPr>
                </a:p>
              </p:txBody>
            </p:sp>
            <p:grpSp>
              <p:nvGrpSpPr>
                <p:cNvPr id="48" name="Group 9"/>
                <p:cNvGrpSpPr>
                  <a:grpSpLocks/>
                </p:cNvGrpSpPr>
                <p:nvPr/>
              </p:nvGrpSpPr>
              <p:grpSpPr bwMode="auto">
                <a:xfrm>
                  <a:off x="288" y="1104"/>
                  <a:ext cx="2447" cy="441"/>
                  <a:chOff x="288" y="1104"/>
                  <a:chExt cx="2447" cy="441"/>
                </a:xfrm>
              </p:grpSpPr>
              <p:sp>
                <p:nvSpPr>
                  <p:cNvPr id="49" name="Rectangle 10"/>
                  <p:cNvSpPr>
                    <a:spLocks noChangeArrowheads="1"/>
                  </p:cNvSpPr>
                  <p:nvPr/>
                </p:nvSpPr>
                <p:spPr bwMode="auto">
                  <a:xfrm>
                    <a:off x="1619" y="1104"/>
                    <a:ext cx="1116"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carbonate</a:t>
                    </a:r>
                    <a:endParaRPr lang="en-GB" sz="1200" dirty="0">
                      <a:latin typeface="Comic Sans MS" pitchFamily="66" charset="0"/>
                    </a:endParaRPr>
                  </a:p>
                </p:txBody>
              </p:sp>
              <p:sp>
                <p:nvSpPr>
                  <p:cNvPr id="50" name="Rectangle 11"/>
                  <p:cNvSpPr>
                    <a:spLocks noChangeArrowheads="1"/>
                  </p:cNvSpPr>
                  <p:nvPr/>
                </p:nvSpPr>
                <p:spPr bwMode="auto">
                  <a:xfrm>
                    <a:off x="1360" y="1104"/>
                    <a:ext cx="259"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a:latin typeface="Comic Sans MS" pitchFamily="66" charset="0"/>
                      </a:rPr>
                      <a:t>+</a:t>
                    </a:r>
                  </a:p>
                </p:txBody>
              </p:sp>
              <p:sp>
                <p:nvSpPr>
                  <p:cNvPr id="51" name="Rectangle 12"/>
                  <p:cNvSpPr>
                    <a:spLocks noChangeArrowheads="1"/>
                  </p:cNvSpPr>
                  <p:nvPr/>
                </p:nvSpPr>
                <p:spPr bwMode="auto">
                  <a:xfrm>
                    <a:off x="288" y="1104"/>
                    <a:ext cx="1072"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acid</a:t>
                    </a:r>
                    <a:endParaRPr lang="en-GB" sz="1200" dirty="0">
                      <a:latin typeface="Comic Sans MS" pitchFamily="66" charset="0"/>
                    </a:endParaRPr>
                  </a:p>
                </p:txBody>
              </p:sp>
            </p:grpSp>
          </p:grpSp>
        </p:grpSp>
        <p:sp>
          <p:nvSpPr>
            <p:cNvPr id="58" name="Rectangle 4"/>
            <p:cNvSpPr>
              <a:spLocks noChangeArrowheads="1"/>
            </p:cNvSpPr>
            <p:nvPr/>
          </p:nvSpPr>
          <p:spPr bwMode="auto">
            <a:xfrm>
              <a:off x="8460488" y="4589512"/>
              <a:ext cx="504000" cy="350044"/>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CO</a:t>
              </a:r>
              <a:r>
                <a:rPr lang="en-GB" sz="1200" baseline="-25000" dirty="0" smtClean="0">
                  <a:latin typeface="Comic Sans MS" pitchFamily="66" charset="0"/>
                </a:rPr>
                <a:t>2</a:t>
              </a:r>
              <a:endParaRPr lang="en-GB" sz="1200" baseline="-25000" dirty="0">
                <a:latin typeface="Comic Sans MS" pitchFamily="66" charset="0"/>
              </a:endParaRPr>
            </a:p>
          </p:txBody>
        </p:sp>
        <p:sp>
          <p:nvSpPr>
            <p:cNvPr id="59" name="Rectangle 5"/>
            <p:cNvSpPr>
              <a:spLocks noChangeArrowheads="1"/>
            </p:cNvSpPr>
            <p:nvPr/>
          </p:nvSpPr>
          <p:spPr bwMode="auto">
            <a:xfrm>
              <a:off x="8260198" y="4608710"/>
              <a:ext cx="200290" cy="3500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a:latin typeface="Comic Sans MS" pitchFamily="66" charset="0"/>
                </a:rPr>
                <a:t>+</a:t>
              </a:r>
            </a:p>
          </p:txBody>
        </p:sp>
      </p:grpSp>
      <p:sp>
        <p:nvSpPr>
          <p:cNvPr id="7" name="Rectangle 6"/>
          <p:cNvSpPr/>
          <p:nvPr/>
        </p:nvSpPr>
        <p:spPr>
          <a:xfrm>
            <a:off x="4716016" y="3904476"/>
            <a:ext cx="4248472" cy="738664"/>
          </a:xfrm>
          <a:prstGeom prst="rect">
            <a:avLst/>
          </a:prstGeom>
          <a:ln w="12700">
            <a:solidFill>
              <a:schemeClr val="tx1"/>
            </a:solidFill>
          </a:ln>
        </p:spPr>
        <p:txBody>
          <a:bodyPr wrap="square">
            <a:spAutoFit/>
          </a:bodyPr>
          <a:lstStyle/>
          <a:p>
            <a:r>
              <a:rPr lang="en-GB" sz="1400" u="sng" dirty="0">
                <a:latin typeface="Comic Sans MS" pitchFamily="66" charset="0"/>
              </a:rPr>
              <a:t>Neutralisation</a:t>
            </a:r>
          </a:p>
          <a:p>
            <a:r>
              <a:rPr lang="en-GB" sz="1400" dirty="0">
                <a:latin typeface="Comic Sans MS" pitchFamily="66" charset="0"/>
              </a:rPr>
              <a:t>An acid can be neutralised by a base</a:t>
            </a:r>
          </a:p>
          <a:p>
            <a:r>
              <a:rPr lang="en-GB" sz="1400" dirty="0" smtClean="0">
                <a:latin typeface="Comic Sans MS" pitchFamily="66" charset="0"/>
              </a:rPr>
              <a:t>H</a:t>
            </a:r>
            <a:r>
              <a:rPr lang="en-GB" sz="1400" baseline="30000" dirty="0" smtClean="0">
                <a:latin typeface="Comic Sans MS" pitchFamily="66" charset="0"/>
              </a:rPr>
              <a:t>+</a:t>
            </a:r>
            <a:r>
              <a:rPr lang="en-GB" sz="1400" dirty="0" smtClean="0">
                <a:latin typeface="Comic Sans MS" pitchFamily="66" charset="0"/>
              </a:rPr>
              <a:t> (</a:t>
            </a:r>
            <a:r>
              <a:rPr lang="en-GB" sz="1400" dirty="0" err="1" smtClean="0">
                <a:latin typeface="Comic Sans MS" pitchFamily="66" charset="0"/>
              </a:rPr>
              <a:t>aq</a:t>
            </a:r>
            <a:r>
              <a:rPr lang="en-GB" sz="1400" dirty="0" smtClean="0">
                <a:latin typeface="Comic Sans MS" pitchFamily="66" charset="0"/>
              </a:rPr>
              <a:t>)   +    OH</a:t>
            </a:r>
            <a:r>
              <a:rPr lang="en-GB" sz="1400" baseline="30000" dirty="0" smtClean="0">
                <a:latin typeface="Comic Sans MS" pitchFamily="66" charset="0"/>
              </a:rPr>
              <a:t>-</a:t>
            </a:r>
            <a:r>
              <a:rPr lang="en-GB" sz="1400" dirty="0" smtClean="0">
                <a:latin typeface="Comic Sans MS" pitchFamily="66" charset="0"/>
              </a:rPr>
              <a:t> (</a:t>
            </a:r>
            <a:r>
              <a:rPr lang="en-GB" sz="1400" dirty="0" err="1" smtClean="0">
                <a:latin typeface="Comic Sans MS" pitchFamily="66" charset="0"/>
              </a:rPr>
              <a:t>aq</a:t>
            </a:r>
            <a:r>
              <a:rPr lang="en-GB" sz="1400" dirty="0" smtClean="0">
                <a:latin typeface="Comic Sans MS" pitchFamily="66" charset="0"/>
              </a:rPr>
              <a:t>)   </a:t>
            </a:r>
            <a:r>
              <a:rPr lang="en-GB" sz="1400" dirty="0" smtClean="0">
                <a:latin typeface="Comic Sans MS" pitchFamily="66" charset="0"/>
                <a:sym typeface="Wingdings" pitchFamily="2" charset="2"/>
              </a:rPr>
              <a:t>    H</a:t>
            </a:r>
            <a:r>
              <a:rPr lang="en-GB" sz="1400" baseline="-25000" dirty="0" smtClean="0">
                <a:latin typeface="Comic Sans MS" pitchFamily="66" charset="0"/>
                <a:sym typeface="Wingdings" pitchFamily="2" charset="2"/>
              </a:rPr>
              <a:t>2</a:t>
            </a:r>
            <a:r>
              <a:rPr lang="en-GB" sz="1400" dirty="0" smtClean="0">
                <a:latin typeface="Comic Sans MS" pitchFamily="66" charset="0"/>
                <a:sym typeface="Wingdings" pitchFamily="2" charset="2"/>
              </a:rPr>
              <a:t>O (l)</a:t>
            </a:r>
            <a:endParaRPr lang="en-GB" sz="1400" dirty="0">
              <a:latin typeface="Comic Sans MS" pitchFamily="66" charset="0"/>
            </a:endParaRPr>
          </a:p>
        </p:txBody>
      </p:sp>
      <p:graphicFrame>
        <p:nvGraphicFramePr>
          <p:cNvPr id="61" name="Group 50"/>
          <p:cNvGraphicFramePr>
            <a:graphicFrameLocks noGrp="1"/>
          </p:cNvGraphicFramePr>
          <p:nvPr>
            <p:extLst>
              <p:ext uri="{D42A27DB-BD31-4B8C-83A1-F6EECF244321}">
                <p14:modId xmlns:p14="http://schemas.microsoft.com/office/powerpoint/2010/main" val="668695682"/>
              </p:ext>
            </p:extLst>
          </p:nvPr>
        </p:nvGraphicFramePr>
        <p:xfrm>
          <a:off x="4716016" y="4797152"/>
          <a:ext cx="4248471" cy="1859280"/>
        </p:xfrm>
        <a:graphic>
          <a:graphicData uri="http://schemas.openxmlformats.org/drawingml/2006/table">
            <a:tbl>
              <a:tblPr>
                <a:tableStyleId>{5940675A-B579-460E-94D1-54222C63F5DA}</a:tableStyleId>
              </a:tblPr>
              <a:tblGrid>
                <a:gridCol w="1416157"/>
                <a:gridCol w="1416157"/>
                <a:gridCol w="1416157"/>
              </a:tblGrid>
              <a:tr h="16419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u="none" strike="noStrike" cap="none" normalizeH="0" baseline="0" dirty="0" smtClean="0">
                          <a:ln>
                            <a:noFill/>
                          </a:ln>
                          <a:solidFill>
                            <a:schemeClr val="tx1"/>
                          </a:solidFill>
                          <a:effectLst/>
                          <a:latin typeface="Segoe Print" pitchFamily="2" charset="0"/>
                        </a:rPr>
                        <a:t>Base</a:t>
                      </a:r>
                      <a:endParaRPr kumimoji="0" lang="en-GB" sz="1400" b="1" i="0" u="none" strike="noStrike" cap="none" normalizeH="0" baseline="0" dirty="0" smtClean="0">
                        <a:ln>
                          <a:noFill/>
                        </a:ln>
                        <a:solidFill>
                          <a:schemeClr val="tx1"/>
                        </a:solidFill>
                        <a:effectLst/>
                        <a:latin typeface="Segoe Print" pitchFamily="2"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u="none" strike="noStrike" cap="none" normalizeH="0" baseline="0" dirty="0" smtClean="0">
                          <a:ln>
                            <a:noFill/>
                          </a:ln>
                          <a:solidFill>
                            <a:schemeClr val="tx1"/>
                          </a:solidFill>
                          <a:effectLst/>
                          <a:latin typeface="Segoe Print" pitchFamily="2" charset="0"/>
                        </a:rPr>
                        <a:t>Acid</a:t>
                      </a:r>
                      <a:endParaRPr kumimoji="0" lang="en-GB" sz="1400" b="1" i="0" u="none" strike="noStrike" cap="none" normalizeH="0" baseline="0" dirty="0" smtClean="0">
                        <a:ln>
                          <a:noFill/>
                        </a:ln>
                        <a:solidFill>
                          <a:schemeClr val="tx1"/>
                        </a:solidFill>
                        <a:effectLst/>
                        <a:latin typeface="Segoe Print" pitchFamily="2"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b="1" u="none" strike="noStrike" cap="none" normalizeH="0" baseline="0" dirty="0" smtClean="0">
                          <a:ln>
                            <a:noFill/>
                          </a:ln>
                          <a:solidFill>
                            <a:schemeClr val="tx1"/>
                          </a:solidFill>
                          <a:effectLst/>
                          <a:latin typeface="Segoe Print" pitchFamily="2" charset="0"/>
                        </a:rPr>
                        <a:t>Salt</a:t>
                      </a:r>
                      <a:endParaRPr kumimoji="0" lang="en-GB" sz="1400" b="1" i="0" u="none" strike="noStrike" cap="none" normalizeH="0" baseline="0" dirty="0" smtClean="0">
                        <a:ln>
                          <a:noFill/>
                        </a:ln>
                        <a:solidFill>
                          <a:schemeClr val="tx1"/>
                        </a:solidFill>
                        <a:effectLst/>
                        <a:latin typeface="Segoe Print" pitchFamily="2" charset="0"/>
                      </a:endParaRPr>
                    </a:p>
                  </a:txBody>
                  <a:tcPr horzOverflow="overflow"/>
                </a:tc>
              </a:tr>
              <a:tr h="3147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u="none" strike="noStrike" cap="none" normalizeH="0" baseline="0" dirty="0" smtClean="0">
                          <a:ln>
                            <a:noFill/>
                          </a:ln>
                          <a:solidFill>
                            <a:schemeClr val="tx1"/>
                          </a:solidFill>
                          <a:effectLst/>
                          <a:latin typeface="Comic Sans MS" pitchFamily="66" charset="0"/>
                        </a:rPr>
                        <a:t>Calcium hydroxide</a:t>
                      </a:r>
                      <a:endParaRPr kumimoji="0" lang="en-GB" sz="1400" b="1" i="0" u="none" strike="noStrike" cap="none" normalizeH="0" baseline="0" dirty="0" smtClean="0">
                        <a:ln>
                          <a:noFill/>
                        </a:ln>
                        <a:solidFill>
                          <a:schemeClr val="tx1"/>
                        </a:solidFill>
                        <a:effectLst/>
                        <a:latin typeface="Comic Sans MS" pitchFamily="66"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u="none" strike="noStrike" cap="none" normalizeH="0" baseline="0" dirty="0" smtClean="0">
                          <a:ln>
                            <a:noFill/>
                          </a:ln>
                          <a:solidFill>
                            <a:schemeClr val="tx1"/>
                          </a:solidFill>
                          <a:effectLst/>
                          <a:latin typeface="Comic Sans MS" pitchFamily="66" charset="0"/>
                        </a:rPr>
                        <a:t>Hydrochloric acid</a:t>
                      </a:r>
                      <a:endParaRPr kumimoji="0" lang="en-GB" sz="1400" b="1" i="0" u="none" strike="noStrike" cap="none" normalizeH="0" baseline="0" dirty="0" smtClean="0">
                        <a:ln>
                          <a:noFill/>
                        </a:ln>
                        <a:solidFill>
                          <a:schemeClr val="tx1"/>
                        </a:solidFill>
                        <a:effectLst/>
                        <a:latin typeface="Comic Sans MS" pitchFamily="66"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GB" sz="1400" dirty="0" smtClean="0">
                          <a:solidFill>
                            <a:schemeClr val="tx1"/>
                          </a:solidFill>
                          <a:latin typeface="Comic Sans MS" pitchFamily="66" charset="0"/>
                        </a:rPr>
                        <a:t>Calcium chloride</a:t>
                      </a:r>
                    </a:p>
                  </a:txBody>
                  <a:tcPr anchor="ctr" horzOverflow="overflow"/>
                </a:tc>
              </a:tr>
              <a:tr h="3147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u="none" strike="noStrike" cap="none" normalizeH="0" baseline="0" dirty="0" smtClean="0">
                          <a:ln>
                            <a:noFill/>
                          </a:ln>
                          <a:solidFill>
                            <a:schemeClr val="tx1"/>
                          </a:solidFill>
                          <a:effectLst/>
                          <a:latin typeface="Comic Sans MS" pitchFamily="66" charset="0"/>
                        </a:rPr>
                        <a:t>Magnesium oxide</a:t>
                      </a:r>
                      <a:endParaRPr kumimoji="0" lang="en-GB" sz="1400" b="1" i="0" u="none" strike="noStrike" cap="none" normalizeH="0" baseline="0" dirty="0" smtClean="0">
                        <a:ln>
                          <a:noFill/>
                        </a:ln>
                        <a:solidFill>
                          <a:schemeClr val="tx1"/>
                        </a:solidFill>
                        <a:effectLst/>
                        <a:latin typeface="Comic Sans MS" pitchFamily="66"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u="none" strike="noStrike" cap="none" normalizeH="0" baseline="0" dirty="0" smtClean="0">
                          <a:ln>
                            <a:noFill/>
                          </a:ln>
                          <a:solidFill>
                            <a:schemeClr val="tx1"/>
                          </a:solidFill>
                          <a:effectLst/>
                          <a:latin typeface="Comic Sans MS" pitchFamily="66" charset="0"/>
                        </a:rPr>
                        <a:t>Nitric acid</a:t>
                      </a:r>
                      <a:endParaRPr kumimoji="0" lang="en-GB" sz="1400" b="1" i="0" u="none" strike="noStrike" cap="none" normalizeH="0" baseline="0" dirty="0" smtClean="0">
                        <a:ln>
                          <a:noFill/>
                        </a:ln>
                        <a:solidFill>
                          <a:schemeClr val="tx1"/>
                        </a:solidFill>
                        <a:effectLst/>
                        <a:latin typeface="Comic Sans MS" pitchFamily="66"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GB" sz="1400" dirty="0" smtClean="0">
                          <a:solidFill>
                            <a:schemeClr val="tx1"/>
                          </a:solidFill>
                          <a:latin typeface="Comic Sans MS" pitchFamily="66" charset="0"/>
                        </a:rPr>
                        <a:t>Magnesium nitrate</a:t>
                      </a:r>
                    </a:p>
                  </a:txBody>
                  <a:tcPr anchor="ctr" horzOverflow="overflow"/>
                </a:tc>
              </a:tr>
              <a:tr h="3147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u="none" strike="noStrike" cap="none" normalizeH="0" baseline="0" smtClean="0">
                          <a:ln>
                            <a:noFill/>
                          </a:ln>
                          <a:solidFill>
                            <a:schemeClr val="tx1"/>
                          </a:solidFill>
                          <a:effectLst/>
                          <a:latin typeface="Comic Sans MS" pitchFamily="66" charset="0"/>
                        </a:rPr>
                        <a:t>Calcium carbonate</a:t>
                      </a:r>
                      <a:endParaRPr kumimoji="0" lang="en-GB" sz="1400" b="1" i="0" u="none" strike="noStrike" cap="none" normalizeH="0" baseline="0" smtClean="0">
                        <a:ln>
                          <a:noFill/>
                        </a:ln>
                        <a:solidFill>
                          <a:schemeClr val="tx1"/>
                        </a:solidFill>
                        <a:effectLst/>
                        <a:latin typeface="Comic Sans MS" pitchFamily="66"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400" u="none" strike="noStrike" cap="none" normalizeH="0" baseline="0" dirty="0" smtClean="0">
                          <a:ln>
                            <a:noFill/>
                          </a:ln>
                          <a:solidFill>
                            <a:schemeClr val="tx1"/>
                          </a:solidFill>
                          <a:effectLst/>
                          <a:latin typeface="Comic Sans MS" pitchFamily="66" charset="0"/>
                        </a:rPr>
                        <a:t>Sulphuric acid</a:t>
                      </a:r>
                      <a:endParaRPr kumimoji="0" lang="en-GB" sz="1400" b="1" i="0" u="none" strike="noStrike" cap="none" normalizeH="0" baseline="0" dirty="0" smtClean="0">
                        <a:ln>
                          <a:noFill/>
                        </a:ln>
                        <a:solidFill>
                          <a:schemeClr val="tx1"/>
                        </a:solidFill>
                        <a:effectLst/>
                        <a:latin typeface="Comic Sans MS" pitchFamily="66"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GB" sz="1400" dirty="0" smtClean="0">
                          <a:solidFill>
                            <a:schemeClr val="tx1"/>
                          </a:solidFill>
                          <a:latin typeface="Comic Sans MS" pitchFamily="66" charset="0"/>
                        </a:rPr>
                        <a:t>Calcium sulphate</a:t>
                      </a:r>
                    </a:p>
                  </a:txBody>
                  <a:tcPr anchor="ctr" horzOverflow="overflow"/>
                </a:tc>
              </a:tr>
            </a:tbl>
          </a:graphicData>
        </a:graphic>
      </p:graphicFrame>
    </p:spTree>
    <p:extLst>
      <p:ext uri="{BB962C8B-B14F-4D97-AF65-F5344CB8AC3E}">
        <p14:creationId xmlns:p14="http://schemas.microsoft.com/office/powerpoint/2010/main" val="2220719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Acids and Bases</a:t>
            </a:r>
          </a:p>
        </p:txBody>
      </p:sp>
      <p:sp>
        <p:nvSpPr>
          <p:cNvPr id="43" name="Content Placeholder 2"/>
          <p:cNvSpPr>
            <a:spLocks noGrp="1"/>
          </p:cNvSpPr>
          <p:nvPr>
            <p:ph idx="1"/>
          </p:nvPr>
        </p:nvSpPr>
        <p:spPr>
          <a:xfrm>
            <a:off x="286206" y="1176919"/>
            <a:ext cx="8820472" cy="5239781"/>
          </a:xfrm>
        </p:spPr>
        <p:txBody>
          <a:bodyPr>
            <a:normAutofit/>
          </a:bodyPr>
          <a:lstStyle/>
          <a:p>
            <a:pPr marL="457200" indent="-457200">
              <a:buFont typeface="+mj-lt"/>
              <a:buAutoNum type="arabicPeriod"/>
            </a:pPr>
            <a:r>
              <a:rPr lang="en-GB" sz="2000" dirty="0" smtClean="0">
                <a:latin typeface="Comic Sans MS" pitchFamily="66" charset="0"/>
              </a:rPr>
              <a:t>What scale is used to measure how acidic or alkaline a substance is?</a:t>
            </a:r>
          </a:p>
          <a:p>
            <a:pPr marL="457200" indent="-457200">
              <a:buFont typeface="+mj-lt"/>
              <a:buAutoNum type="arabicPeriod"/>
            </a:pPr>
            <a:r>
              <a:rPr lang="en-GB" sz="2000" dirty="0" smtClean="0">
                <a:latin typeface="Comic Sans MS" pitchFamily="66" charset="0"/>
              </a:rPr>
              <a:t>What in the name and formula of the acid that can be used to make magnesium chloride from magnesium ribbon?</a:t>
            </a:r>
          </a:p>
          <a:p>
            <a:pPr marL="457200" indent="-457200">
              <a:buFont typeface="+mj-lt"/>
              <a:buAutoNum type="arabicPeriod"/>
            </a:pPr>
            <a:r>
              <a:rPr lang="en-GB" sz="2000" dirty="0" smtClean="0">
                <a:latin typeface="Comic Sans MS" pitchFamily="66" charset="0"/>
              </a:rPr>
              <a:t>What is the definition of an acid?</a:t>
            </a:r>
          </a:p>
          <a:p>
            <a:pPr marL="457200" indent="-457200">
              <a:buFont typeface="+mj-lt"/>
              <a:buAutoNum type="arabicPeriod"/>
            </a:pPr>
            <a:r>
              <a:rPr lang="en-GB" sz="2000" dirty="0" smtClean="0">
                <a:latin typeface="Comic Sans MS" pitchFamily="66" charset="0"/>
              </a:rPr>
              <a:t>What is the difference between an alkali and a base?</a:t>
            </a:r>
          </a:p>
          <a:p>
            <a:pPr marL="457200" indent="-457200">
              <a:buFont typeface="+mj-lt"/>
              <a:buAutoNum type="arabicPeriod"/>
            </a:pPr>
            <a:r>
              <a:rPr lang="en-GB" sz="2000" dirty="0" smtClean="0">
                <a:latin typeface="Comic Sans MS" pitchFamily="66" charset="0"/>
              </a:rPr>
              <a:t>What gas is formed when an acid reacts with a metal?</a:t>
            </a:r>
          </a:p>
          <a:p>
            <a:pPr marL="457200" indent="-457200">
              <a:buFont typeface="+mj-lt"/>
              <a:buAutoNum type="arabicPeriod"/>
            </a:pPr>
            <a:r>
              <a:rPr lang="en-GB" sz="2000" dirty="0" smtClean="0">
                <a:latin typeface="Comic Sans MS" pitchFamily="66" charset="0"/>
              </a:rPr>
              <a:t>How can we test for this gas?</a:t>
            </a:r>
          </a:p>
          <a:p>
            <a:pPr marL="457200" indent="-457200">
              <a:buFont typeface="+mj-lt"/>
              <a:buAutoNum type="arabicPeriod"/>
            </a:pPr>
            <a:r>
              <a:rPr lang="en-GB" sz="2000" dirty="0" smtClean="0">
                <a:latin typeface="Comic Sans MS" pitchFamily="66" charset="0"/>
              </a:rPr>
              <a:t>What is the name of the salt formed when Na</a:t>
            </a:r>
            <a:r>
              <a:rPr lang="en-GB" sz="2000" baseline="-25000" dirty="0" smtClean="0">
                <a:latin typeface="Comic Sans MS" pitchFamily="66" charset="0"/>
              </a:rPr>
              <a:t>2</a:t>
            </a:r>
            <a:r>
              <a:rPr lang="en-GB" sz="2000" dirty="0" smtClean="0">
                <a:latin typeface="Comic Sans MS" pitchFamily="66" charset="0"/>
              </a:rPr>
              <a:t>O reacts with HNO</a:t>
            </a:r>
            <a:r>
              <a:rPr lang="en-GB" sz="2000" baseline="-25000" dirty="0" smtClean="0">
                <a:latin typeface="Comic Sans MS" pitchFamily="66" charset="0"/>
              </a:rPr>
              <a:t>3</a:t>
            </a:r>
            <a:r>
              <a:rPr lang="en-GB" sz="2000" dirty="0" smtClean="0">
                <a:latin typeface="Comic Sans MS" pitchFamily="66" charset="0"/>
              </a:rPr>
              <a:t>?</a:t>
            </a:r>
          </a:p>
          <a:p>
            <a:pPr marL="457200" indent="-457200">
              <a:buFont typeface="+mj-lt"/>
              <a:buAutoNum type="arabicPeriod"/>
            </a:pPr>
            <a:endParaRPr lang="en-GB" sz="2000" dirty="0">
              <a:latin typeface="Comic Sans MS" pitchFamily="66" charset="0"/>
            </a:endParaRPr>
          </a:p>
          <a:p>
            <a:pPr marL="0" indent="0">
              <a:buNone/>
            </a:pPr>
            <a:r>
              <a:rPr lang="en-GB" sz="2000" i="1" dirty="0" smtClean="0">
                <a:latin typeface="Comic Sans MS" pitchFamily="66" charset="0"/>
              </a:rPr>
              <a:t>Balance and complete the following reactions:</a:t>
            </a:r>
          </a:p>
          <a:p>
            <a:pPr marL="457200" indent="-457200">
              <a:lnSpc>
                <a:spcPct val="150000"/>
              </a:lnSpc>
              <a:buFont typeface="+mj-lt"/>
              <a:buAutoNum type="arabicPeriod"/>
            </a:pPr>
            <a:r>
              <a:rPr lang="en-GB" sz="2000" dirty="0" smtClean="0">
                <a:latin typeface="Comic Sans MS" pitchFamily="66" charset="0"/>
              </a:rPr>
              <a:t>__Mg (s)  +  __</a:t>
            </a:r>
            <a:r>
              <a:rPr lang="en-GB" sz="2000" dirty="0" err="1" smtClean="0">
                <a:latin typeface="Comic Sans MS" pitchFamily="66" charset="0"/>
              </a:rPr>
              <a:t>HCl</a:t>
            </a:r>
            <a:r>
              <a:rPr lang="en-GB" sz="2000" dirty="0" smtClean="0">
                <a:latin typeface="Comic Sans MS" pitchFamily="66" charset="0"/>
              </a:rPr>
              <a:t> (</a:t>
            </a:r>
            <a:r>
              <a:rPr lang="en-GB" sz="2000" dirty="0" err="1" smtClean="0">
                <a:latin typeface="Comic Sans MS" pitchFamily="66" charset="0"/>
              </a:rPr>
              <a:t>aq</a:t>
            </a:r>
            <a:r>
              <a:rPr lang="en-GB" sz="2000" dirty="0" smtClean="0">
                <a:latin typeface="Comic Sans MS" pitchFamily="66" charset="0"/>
              </a:rPr>
              <a:t>)  </a:t>
            </a:r>
            <a:r>
              <a:rPr lang="en-GB" sz="2000" dirty="0" smtClean="0">
                <a:latin typeface="Comic Sans MS" pitchFamily="66" charset="0"/>
                <a:sym typeface="Wingdings" panose="05000000000000000000" pitchFamily="2" charset="2"/>
              </a:rPr>
              <a:t>  __MgCl</a:t>
            </a:r>
            <a:r>
              <a:rPr lang="en-GB" sz="2000" baseline="-25000" dirty="0" smtClean="0">
                <a:latin typeface="Comic Sans MS" pitchFamily="66" charset="0"/>
                <a:sym typeface="Wingdings" panose="05000000000000000000" pitchFamily="2" charset="2"/>
              </a:rPr>
              <a:t>2</a:t>
            </a:r>
            <a:r>
              <a:rPr lang="en-GB" sz="2000" dirty="0" smtClean="0">
                <a:latin typeface="Comic Sans MS" pitchFamily="66" charset="0"/>
                <a:sym typeface="Wingdings" panose="05000000000000000000" pitchFamily="2" charset="2"/>
              </a:rPr>
              <a:t> (</a:t>
            </a:r>
            <a:r>
              <a:rPr lang="en-GB" sz="2000" dirty="0" err="1" smtClean="0">
                <a:latin typeface="Comic Sans MS" pitchFamily="66" charset="0"/>
                <a:sym typeface="Wingdings" panose="05000000000000000000" pitchFamily="2" charset="2"/>
              </a:rPr>
              <a:t>aq</a:t>
            </a:r>
            <a:r>
              <a:rPr lang="en-GB" sz="2000" dirty="0" smtClean="0">
                <a:latin typeface="Comic Sans MS" pitchFamily="66" charset="0"/>
                <a:sym typeface="Wingdings" panose="05000000000000000000" pitchFamily="2" charset="2"/>
              </a:rPr>
              <a:t>)  +  __H</a:t>
            </a:r>
            <a:r>
              <a:rPr lang="en-GB" sz="2000" baseline="-25000" dirty="0" smtClean="0">
                <a:latin typeface="Comic Sans MS" pitchFamily="66" charset="0"/>
                <a:sym typeface="Wingdings" panose="05000000000000000000" pitchFamily="2" charset="2"/>
              </a:rPr>
              <a:t>2</a:t>
            </a:r>
            <a:r>
              <a:rPr lang="en-GB" sz="2000" dirty="0" smtClean="0">
                <a:latin typeface="Comic Sans MS" pitchFamily="66" charset="0"/>
                <a:sym typeface="Wingdings" panose="05000000000000000000" pitchFamily="2" charset="2"/>
              </a:rPr>
              <a:t> (g)</a:t>
            </a:r>
          </a:p>
          <a:p>
            <a:pPr marL="457200" indent="-457200">
              <a:lnSpc>
                <a:spcPct val="150000"/>
              </a:lnSpc>
              <a:buFont typeface="+mj-lt"/>
              <a:buAutoNum type="arabicPeriod"/>
            </a:pPr>
            <a:r>
              <a:rPr lang="en-GB" sz="2000" dirty="0" smtClean="0">
                <a:latin typeface="Comic Sans MS" pitchFamily="66" charset="0"/>
              </a:rPr>
              <a:t>__Al</a:t>
            </a:r>
            <a:r>
              <a:rPr lang="en-GB" sz="2000" baseline="-25000" dirty="0" smtClean="0">
                <a:latin typeface="Comic Sans MS" pitchFamily="66" charset="0"/>
              </a:rPr>
              <a:t>2</a:t>
            </a:r>
            <a:r>
              <a:rPr lang="en-GB" sz="2000" dirty="0" smtClean="0">
                <a:latin typeface="Comic Sans MS" pitchFamily="66" charset="0"/>
              </a:rPr>
              <a:t>O</a:t>
            </a:r>
            <a:r>
              <a:rPr lang="en-GB" sz="2000" baseline="-25000" dirty="0" smtClean="0">
                <a:latin typeface="Comic Sans MS" pitchFamily="66" charset="0"/>
              </a:rPr>
              <a:t>3</a:t>
            </a:r>
            <a:r>
              <a:rPr lang="en-GB" sz="2000" dirty="0" smtClean="0">
                <a:latin typeface="Comic Sans MS" pitchFamily="66" charset="0"/>
              </a:rPr>
              <a:t> </a:t>
            </a:r>
            <a:r>
              <a:rPr lang="en-GB" sz="2000" dirty="0">
                <a:latin typeface="Comic Sans MS" pitchFamily="66" charset="0"/>
              </a:rPr>
              <a:t>(s)  +  __</a:t>
            </a:r>
            <a:r>
              <a:rPr lang="en-GB" sz="2000" dirty="0" err="1">
                <a:latin typeface="Comic Sans MS" pitchFamily="66" charset="0"/>
              </a:rPr>
              <a:t>HCl</a:t>
            </a:r>
            <a:r>
              <a:rPr lang="en-GB" sz="2000" dirty="0">
                <a:latin typeface="Comic Sans MS" pitchFamily="66" charset="0"/>
              </a:rPr>
              <a:t> (</a:t>
            </a:r>
            <a:r>
              <a:rPr lang="en-GB" sz="2000" dirty="0" err="1">
                <a:latin typeface="Comic Sans MS" pitchFamily="66" charset="0"/>
              </a:rPr>
              <a:t>aq</a:t>
            </a:r>
            <a:r>
              <a:rPr lang="en-GB" sz="2000" dirty="0">
                <a:latin typeface="Comic Sans MS" pitchFamily="66" charset="0"/>
              </a:rPr>
              <a:t>)  </a:t>
            </a:r>
            <a:r>
              <a:rPr lang="en-GB" sz="2000" dirty="0">
                <a:latin typeface="Comic Sans MS" pitchFamily="66" charset="0"/>
                <a:sym typeface="Wingdings" panose="05000000000000000000" pitchFamily="2" charset="2"/>
              </a:rPr>
              <a:t>  </a:t>
            </a:r>
            <a:r>
              <a:rPr lang="en-GB" sz="2000" dirty="0" smtClean="0">
                <a:latin typeface="Comic Sans MS" pitchFamily="66" charset="0"/>
                <a:sym typeface="Wingdings" panose="05000000000000000000" pitchFamily="2" charset="2"/>
              </a:rPr>
              <a:t>__AlCl</a:t>
            </a:r>
            <a:r>
              <a:rPr lang="en-GB" sz="2000" baseline="-25000" dirty="0">
                <a:latin typeface="Comic Sans MS" pitchFamily="66" charset="0"/>
                <a:sym typeface="Wingdings" panose="05000000000000000000" pitchFamily="2" charset="2"/>
              </a:rPr>
              <a:t>3</a:t>
            </a:r>
            <a:r>
              <a:rPr lang="en-GB" sz="2000" dirty="0" smtClean="0">
                <a:latin typeface="Comic Sans MS" pitchFamily="66" charset="0"/>
                <a:sym typeface="Wingdings" panose="05000000000000000000" pitchFamily="2" charset="2"/>
              </a:rPr>
              <a:t> </a:t>
            </a:r>
            <a:r>
              <a:rPr lang="en-GB" sz="2000" dirty="0">
                <a:latin typeface="Comic Sans MS" pitchFamily="66" charset="0"/>
                <a:sym typeface="Wingdings" panose="05000000000000000000" pitchFamily="2" charset="2"/>
              </a:rPr>
              <a:t>(</a:t>
            </a:r>
            <a:r>
              <a:rPr lang="en-GB" sz="2000" dirty="0" err="1">
                <a:latin typeface="Comic Sans MS" pitchFamily="66" charset="0"/>
                <a:sym typeface="Wingdings" panose="05000000000000000000" pitchFamily="2" charset="2"/>
              </a:rPr>
              <a:t>aq</a:t>
            </a:r>
            <a:r>
              <a:rPr lang="en-GB" sz="2000" dirty="0">
                <a:latin typeface="Comic Sans MS" pitchFamily="66" charset="0"/>
                <a:sym typeface="Wingdings" panose="05000000000000000000" pitchFamily="2" charset="2"/>
              </a:rPr>
              <a:t>)  +  __</a:t>
            </a:r>
            <a:r>
              <a:rPr lang="en-GB" sz="2000" dirty="0" smtClean="0">
                <a:latin typeface="Comic Sans MS" pitchFamily="66" charset="0"/>
                <a:sym typeface="Wingdings" panose="05000000000000000000" pitchFamily="2" charset="2"/>
              </a:rPr>
              <a:t>H</a:t>
            </a:r>
            <a:r>
              <a:rPr lang="en-GB" sz="2000" baseline="-25000" dirty="0" smtClean="0">
                <a:latin typeface="Comic Sans MS" pitchFamily="66" charset="0"/>
                <a:sym typeface="Wingdings" panose="05000000000000000000" pitchFamily="2" charset="2"/>
              </a:rPr>
              <a:t>2</a:t>
            </a:r>
            <a:r>
              <a:rPr lang="en-GB" sz="2000" dirty="0" smtClean="0">
                <a:latin typeface="Comic Sans MS" pitchFamily="66" charset="0"/>
                <a:sym typeface="Wingdings" panose="05000000000000000000" pitchFamily="2" charset="2"/>
              </a:rPr>
              <a:t>O (l)</a:t>
            </a:r>
          </a:p>
          <a:p>
            <a:pPr marL="457200" indent="-457200">
              <a:lnSpc>
                <a:spcPct val="150000"/>
              </a:lnSpc>
              <a:buFont typeface="+mj-lt"/>
              <a:buAutoNum type="arabicPeriod"/>
            </a:pPr>
            <a:r>
              <a:rPr lang="en-GB" sz="2000" dirty="0">
                <a:latin typeface="Comic Sans MS" pitchFamily="66" charset="0"/>
              </a:rPr>
              <a:t>__Na</a:t>
            </a:r>
            <a:r>
              <a:rPr lang="en-GB" sz="2000" baseline="-25000" dirty="0">
                <a:latin typeface="Comic Sans MS" pitchFamily="66" charset="0"/>
              </a:rPr>
              <a:t>2</a:t>
            </a:r>
            <a:r>
              <a:rPr lang="en-GB" sz="2000" dirty="0">
                <a:latin typeface="Comic Sans MS" pitchFamily="66" charset="0"/>
              </a:rPr>
              <a:t>O (s)  +  __H</a:t>
            </a:r>
            <a:r>
              <a:rPr lang="en-GB" sz="2000" baseline="-25000" dirty="0">
                <a:latin typeface="Comic Sans MS" pitchFamily="66" charset="0"/>
              </a:rPr>
              <a:t>2</a:t>
            </a:r>
            <a:r>
              <a:rPr lang="en-GB" sz="2000" dirty="0">
                <a:latin typeface="Comic Sans MS" pitchFamily="66" charset="0"/>
              </a:rPr>
              <a:t>SO</a:t>
            </a:r>
            <a:r>
              <a:rPr lang="en-GB" sz="2000" baseline="-25000" dirty="0">
                <a:latin typeface="Comic Sans MS" pitchFamily="66" charset="0"/>
              </a:rPr>
              <a:t>4</a:t>
            </a:r>
            <a:r>
              <a:rPr lang="en-GB" sz="2000" dirty="0">
                <a:latin typeface="Comic Sans MS" pitchFamily="66" charset="0"/>
              </a:rPr>
              <a:t> (</a:t>
            </a:r>
            <a:r>
              <a:rPr lang="en-GB" sz="2000" dirty="0" err="1">
                <a:latin typeface="Comic Sans MS" pitchFamily="66" charset="0"/>
              </a:rPr>
              <a:t>aq</a:t>
            </a:r>
            <a:r>
              <a:rPr lang="en-GB" sz="2000" dirty="0">
                <a:latin typeface="Comic Sans MS" pitchFamily="66" charset="0"/>
              </a:rPr>
              <a:t>)  </a:t>
            </a:r>
            <a:r>
              <a:rPr lang="en-GB" sz="2000" dirty="0" smtClean="0">
                <a:latin typeface="Comic Sans MS" pitchFamily="66" charset="0"/>
                <a:sym typeface="Wingdings" panose="05000000000000000000" pitchFamily="2" charset="2"/>
              </a:rPr>
              <a:t></a:t>
            </a:r>
            <a:endParaRPr lang="en-GB" sz="2000" dirty="0">
              <a:latin typeface="Comic Sans MS" pitchFamily="66" charset="0"/>
              <a:sym typeface="Wingdings" panose="05000000000000000000" pitchFamily="2" charset="2"/>
            </a:endParaRPr>
          </a:p>
        </p:txBody>
      </p:sp>
    </p:spTree>
    <p:extLst>
      <p:ext uri="{BB962C8B-B14F-4D97-AF65-F5344CB8AC3E}">
        <p14:creationId xmlns:p14="http://schemas.microsoft.com/office/powerpoint/2010/main" val="3131182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Salts</a:t>
            </a:r>
            <a:endParaRPr lang="en-GB" sz="5000" b="1" u="sng" dirty="0">
              <a:latin typeface="Segoe Print" pitchFamily="2" charset="0"/>
            </a:endParaRPr>
          </a:p>
        </p:txBody>
      </p:sp>
      <p:sp>
        <p:nvSpPr>
          <p:cNvPr id="2" name="Rectangle 1"/>
          <p:cNvSpPr/>
          <p:nvPr/>
        </p:nvSpPr>
        <p:spPr>
          <a:xfrm>
            <a:off x="107504" y="1355300"/>
            <a:ext cx="4248472" cy="2031325"/>
          </a:xfrm>
          <a:prstGeom prst="rect">
            <a:avLst/>
          </a:prstGeom>
          <a:noFill/>
          <a:ln w="12700">
            <a:solidFill>
              <a:schemeClr val="tx1"/>
            </a:solidFill>
          </a:ln>
        </p:spPr>
        <p:txBody>
          <a:bodyPr wrap="square">
            <a:spAutoFit/>
          </a:bodyPr>
          <a:lstStyle/>
          <a:p>
            <a:r>
              <a:rPr lang="en-GB" sz="1400" b="1" u="sng" dirty="0" smtClean="0">
                <a:latin typeface="Comic Sans MS" pitchFamily="66" charset="0"/>
                <a:cs typeface="Arial" pitchFamily="34" charset="0"/>
              </a:rPr>
              <a:t>Soluble salts</a:t>
            </a:r>
          </a:p>
          <a:p>
            <a:pPr marL="285750" indent="-285750">
              <a:buFont typeface="Arial" pitchFamily="34" charset="0"/>
              <a:buChar char="•"/>
            </a:pPr>
            <a:r>
              <a:rPr lang="en-GB" sz="1400" dirty="0">
                <a:latin typeface="Comic Sans MS" pitchFamily="66" charset="0"/>
                <a:cs typeface="Arial" pitchFamily="34" charset="0"/>
              </a:rPr>
              <a:t>Metal can be reacted with an acid until the metal is used </a:t>
            </a:r>
            <a:r>
              <a:rPr lang="en-GB" sz="1400" dirty="0" smtClean="0">
                <a:latin typeface="Comic Sans MS" pitchFamily="66" charset="0"/>
                <a:cs typeface="Arial" pitchFamily="34" charset="0"/>
              </a:rPr>
              <a:t>up.</a:t>
            </a:r>
            <a:endParaRPr lang="en-GB" sz="1400" dirty="0">
              <a:latin typeface="Comic Sans MS" pitchFamily="66" charset="0"/>
              <a:cs typeface="Arial" pitchFamily="34" charset="0"/>
            </a:endParaRPr>
          </a:p>
          <a:p>
            <a:pPr marL="285750" indent="-285750">
              <a:buFont typeface="Arial" pitchFamily="34" charset="0"/>
              <a:buChar char="•"/>
            </a:pPr>
            <a:r>
              <a:rPr lang="en-GB" sz="1400" dirty="0">
                <a:latin typeface="Comic Sans MS" pitchFamily="66" charset="0"/>
                <a:cs typeface="Arial" pitchFamily="34" charset="0"/>
              </a:rPr>
              <a:t>Excess metal can be filtered </a:t>
            </a:r>
            <a:r>
              <a:rPr lang="en-GB" sz="1400" dirty="0" smtClean="0">
                <a:latin typeface="Comic Sans MS" pitchFamily="66" charset="0"/>
                <a:cs typeface="Arial" pitchFamily="34" charset="0"/>
              </a:rPr>
              <a:t>off.</a:t>
            </a:r>
            <a:endParaRPr lang="en-GB" sz="1400" dirty="0">
              <a:latin typeface="Comic Sans MS" pitchFamily="66" charset="0"/>
              <a:cs typeface="Arial" pitchFamily="34" charset="0"/>
            </a:endParaRPr>
          </a:p>
          <a:p>
            <a:pPr marL="285750" indent="-285750">
              <a:buFont typeface="Arial" pitchFamily="34" charset="0"/>
              <a:buChar char="•"/>
            </a:pPr>
            <a:r>
              <a:rPr lang="en-GB" sz="1400" dirty="0">
                <a:latin typeface="Comic Sans MS" pitchFamily="66" charset="0"/>
                <a:cs typeface="Arial" pitchFamily="34" charset="0"/>
              </a:rPr>
              <a:t>Water can be evaporated from the solution and the salt left to crystallise</a:t>
            </a:r>
          </a:p>
          <a:p>
            <a:pPr marL="285750" indent="-285750">
              <a:buFont typeface="Arial" pitchFamily="34" charset="0"/>
              <a:buChar char="•"/>
            </a:pPr>
            <a:r>
              <a:rPr lang="en-GB" sz="1400" dirty="0">
                <a:latin typeface="Comic Sans MS" pitchFamily="66" charset="0"/>
                <a:cs typeface="Arial" pitchFamily="34" charset="0"/>
              </a:rPr>
              <a:t>Disadvantage: not all metals are suitable; some are too reactive and others are not reactive </a:t>
            </a:r>
            <a:r>
              <a:rPr lang="en-GB" sz="1400" dirty="0" smtClean="0">
                <a:latin typeface="Comic Sans MS" pitchFamily="66" charset="0"/>
                <a:cs typeface="Arial" pitchFamily="34" charset="0"/>
              </a:rPr>
              <a:t>enough.</a:t>
            </a:r>
            <a:endParaRPr lang="en-GB" sz="1400" dirty="0">
              <a:latin typeface="Comic Sans MS" pitchFamily="66" charset="0"/>
              <a:cs typeface="Arial" pitchFamily="34" charset="0"/>
            </a:endParaRPr>
          </a:p>
        </p:txBody>
      </p:sp>
      <p:sp>
        <p:nvSpPr>
          <p:cNvPr id="29" name="Rectangle 28"/>
          <p:cNvSpPr/>
          <p:nvPr/>
        </p:nvSpPr>
        <p:spPr>
          <a:xfrm>
            <a:off x="107504" y="5499229"/>
            <a:ext cx="4248472" cy="954107"/>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Ammonia dissolves in water to produce an alkaline solution. It is used to produce ammonium salts. Ammonium salts are important as fertilisers. </a:t>
            </a:r>
          </a:p>
        </p:txBody>
      </p:sp>
      <p:sp>
        <p:nvSpPr>
          <p:cNvPr id="30" name="TextBox 29"/>
          <p:cNvSpPr txBox="1"/>
          <p:nvPr/>
        </p:nvSpPr>
        <p:spPr>
          <a:xfrm>
            <a:off x="4716016" y="3114000"/>
            <a:ext cx="4248472" cy="2462213"/>
          </a:xfrm>
          <a:prstGeom prst="rect">
            <a:avLst/>
          </a:prstGeom>
          <a:noFill/>
          <a:ln w="12700">
            <a:solidFill>
              <a:srgbClr val="000000"/>
            </a:solidFill>
          </a:ln>
        </p:spPr>
        <p:txBody>
          <a:bodyPr wrap="square" rtlCol="0">
            <a:spAutoFit/>
          </a:bodyPr>
          <a:lstStyle/>
          <a:p>
            <a:r>
              <a:rPr lang="en-GB" sz="1400" b="1" u="sng" dirty="0">
                <a:latin typeface="Comic Sans MS" pitchFamily="66" charset="0"/>
                <a:cs typeface="Arial" pitchFamily="34" charset="0"/>
              </a:rPr>
              <a:t>Insoluble </a:t>
            </a:r>
            <a:r>
              <a:rPr lang="en-GB" sz="1400" b="1" u="sng" dirty="0" smtClean="0">
                <a:latin typeface="Comic Sans MS" pitchFamily="66" charset="0"/>
                <a:cs typeface="Arial" pitchFamily="34" charset="0"/>
              </a:rPr>
              <a:t>salts</a:t>
            </a:r>
            <a:endParaRPr lang="en-GB" sz="1400" dirty="0" smtClean="0">
              <a:latin typeface="Comic Sans MS" pitchFamily="66" charset="0"/>
              <a:cs typeface="Arial" pitchFamily="34" charset="0"/>
            </a:endParaRPr>
          </a:p>
          <a:p>
            <a:pPr marL="285750" indent="-285750">
              <a:buFont typeface="Arial" pitchFamily="34" charset="0"/>
              <a:buChar char="•"/>
            </a:pPr>
            <a:r>
              <a:rPr lang="en-GB" sz="1400" dirty="0" smtClean="0">
                <a:latin typeface="Comic Sans MS" pitchFamily="66" charset="0"/>
                <a:cs typeface="Arial" pitchFamily="34" charset="0"/>
              </a:rPr>
              <a:t>Insoluble </a:t>
            </a:r>
            <a:r>
              <a:rPr lang="en-GB" sz="1400" dirty="0">
                <a:latin typeface="Comic Sans MS" pitchFamily="66" charset="0"/>
                <a:cs typeface="Arial" pitchFamily="34" charset="0"/>
              </a:rPr>
              <a:t>salts can be made by mixing appropriate solutions of ions so that a precipitate is </a:t>
            </a:r>
            <a:r>
              <a:rPr lang="en-GB" sz="1400" dirty="0" smtClean="0">
                <a:latin typeface="Comic Sans MS" pitchFamily="66" charset="0"/>
                <a:cs typeface="Arial" pitchFamily="34" charset="0"/>
              </a:rPr>
              <a:t>formed.</a:t>
            </a:r>
          </a:p>
          <a:p>
            <a:pPr marL="285750" indent="-285750">
              <a:buFont typeface="Arial" pitchFamily="34" charset="0"/>
              <a:buChar char="•"/>
            </a:pPr>
            <a:endParaRPr lang="en-GB" sz="1400" dirty="0">
              <a:latin typeface="Comic Sans MS" pitchFamily="66" charset="0"/>
              <a:cs typeface="Arial" pitchFamily="34" charset="0"/>
            </a:endParaRPr>
          </a:p>
          <a:p>
            <a:pPr marL="285750" indent="-285750">
              <a:buFont typeface="Arial" pitchFamily="34" charset="0"/>
              <a:buChar char="•"/>
            </a:pPr>
            <a:r>
              <a:rPr lang="en-GB" sz="1400" dirty="0" smtClean="0">
                <a:latin typeface="Comic Sans MS" pitchFamily="66" charset="0"/>
                <a:cs typeface="Arial" pitchFamily="34" charset="0"/>
              </a:rPr>
              <a:t>The precipitate can be separated using filter paper, washed with distilled water and left to dry.</a:t>
            </a:r>
            <a:endParaRPr lang="en-GB" sz="1400" dirty="0">
              <a:latin typeface="Comic Sans MS" pitchFamily="66" charset="0"/>
              <a:cs typeface="Arial" pitchFamily="34" charset="0"/>
            </a:endParaRPr>
          </a:p>
          <a:p>
            <a:pPr marL="285750" indent="-285750">
              <a:buFont typeface="Arial" pitchFamily="34" charset="0"/>
              <a:buChar char="•"/>
            </a:pPr>
            <a:endParaRPr lang="en-GB" sz="1400" dirty="0" smtClean="0">
              <a:latin typeface="Comic Sans MS" pitchFamily="66" charset="0"/>
              <a:cs typeface="Arial" pitchFamily="34" charset="0"/>
            </a:endParaRPr>
          </a:p>
          <a:p>
            <a:pPr marL="285750" indent="-285750">
              <a:buFont typeface="Arial" pitchFamily="34" charset="0"/>
              <a:buChar char="•"/>
            </a:pPr>
            <a:r>
              <a:rPr lang="en-GB" sz="1400" dirty="0" smtClean="0">
                <a:latin typeface="Comic Sans MS" pitchFamily="66" charset="0"/>
                <a:cs typeface="Arial" pitchFamily="34" charset="0"/>
              </a:rPr>
              <a:t>All </a:t>
            </a:r>
            <a:r>
              <a:rPr lang="en-GB" sz="1400" dirty="0">
                <a:latin typeface="Comic Sans MS" pitchFamily="66" charset="0"/>
                <a:cs typeface="Arial" pitchFamily="34" charset="0"/>
              </a:rPr>
              <a:t>nitrates are soluble, all sodium salts are soluble.</a:t>
            </a:r>
          </a:p>
        </p:txBody>
      </p:sp>
      <p:grpSp>
        <p:nvGrpSpPr>
          <p:cNvPr id="72" name="Group 71"/>
          <p:cNvGrpSpPr/>
          <p:nvPr/>
        </p:nvGrpSpPr>
        <p:grpSpPr>
          <a:xfrm>
            <a:off x="107504" y="3517757"/>
            <a:ext cx="4248472" cy="350044"/>
            <a:chOff x="617538" y="1763712"/>
            <a:chExt cx="8115300" cy="700088"/>
          </a:xfrm>
        </p:grpSpPr>
        <p:sp>
          <p:nvSpPr>
            <p:cNvPr id="73" name="Rectangle 4"/>
            <p:cNvSpPr>
              <a:spLocks noChangeArrowheads="1"/>
            </p:cNvSpPr>
            <p:nvPr/>
          </p:nvSpPr>
          <p:spPr bwMode="auto">
            <a:xfrm>
              <a:off x="7086601" y="1763712"/>
              <a:ext cx="1646237"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a:latin typeface="Comic Sans MS" pitchFamily="66" charset="0"/>
                </a:rPr>
                <a:t>hydrogen</a:t>
              </a:r>
            </a:p>
          </p:txBody>
        </p:sp>
        <p:sp>
          <p:nvSpPr>
            <p:cNvPr id="74" name="Rectangle 5"/>
            <p:cNvSpPr>
              <a:spLocks noChangeArrowheads="1"/>
            </p:cNvSpPr>
            <p:nvPr/>
          </p:nvSpPr>
          <p:spPr bwMode="auto">
            <a:xfrm>
              <a:off x="6704013" y="1763712"/>
              <a:ext cx="382587" cy="700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a:latin typeface="Comic Sans MS" pitchFamily="66" charset="0"/>
                </a:rPr>
                <a:t>+</a:t>
              </a:r>
            </a:p>
          </p:txBody>
        </p:sp>
        <p:sp>
          <p:nvSpPr>
            <p:cNvPr id="75" name="Rectangle 6"/>
            <p:cNvSpPr>
              <a:spLocks noChangeArrowheads="1"/>
            </p:cNvSpPr>
            <p:nvPr/>
          </p:nvSpPr>
          <p:spPr bwMode="auto">
            <a:xfrm>
              <a:off x="4930774" y="1763712"/>
              <a:ext cx="1773239"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salt</a:t>
              </a:r>
              <a:endParaRPr lang="en-GB" sz="1200" dirty="0">
                <a:latin typeface="Comic Sans MS" pitchFamily="66" charset="0"/>
              </a:endParaRPr>
            </a:p>
          </p:txBody>
        </p:sp>
        <p:grpSp>
          <p:nvGrpSpPr>
            <p:cNvPr id="76" name="Group 7"/>
            <p:cNvGrpSpPr>
              <a:grpSpLocks/>
            </p:cNvGrpSpPr>
            <p:nvPr/>
          </p:nvGrpSpPr>
          <p:grpSpPr bwMode="auto">
            <a:xfrm>
              <a:off x="617538" y="1763712"/>
              <a:ext cx="4313237" cy="700088"/>
              <a:chOff x="288" y="1104"/>
              <a:chExt cx="2717" cy="441"/>
            </a:xfrm>
          </p:grpSpPr>
          <p:sp>
            <p:nvSpPr>
              <p:cNvPr id="77" name="Rectangle 8"/>
              <p:cNvSpPr>
                <a:spLocks noChangeArrowheads="1"/>
              </p:cNvSpPr>
              <p:nvPr/>
            </p:nvSpPr>
            <p:spPr bwMode="auto">
              <a:xfrm>
                <a:off x="2735" y="1104"/>
                <a:ext cx="270"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1200">
                    <a:latin typeface="Comic Sans MS" pitchFamily="66" charset="0"/>
                    <a:sym typeface="Monotype Sorts" pitchFamily="2" charset="2"/>
                  </a:rPr>
                  <a:t></a:t>
                </a:r>
                <a:endParaRPr lang="en-GB" sz="1200">
                  <a:latin typeface="Comic Sans MS" pitchFamily="66" charset="0"/>
                  <a:sym typeface="Monotype Sorts" pitchFamily="2" charset="2"/>
                </a:endParaRPr>
              </a:p>
            </p:txBody>
          </p:sp>
          <p:grpSp>
            <p:nvGrpSpPr>
              <p:cNvPr id="78" name="Group 9"/>
              <p:cNvGrpSpPr>
                <a:grpSpLocks/>
              </p:cNvGrpSpPr>
              <p:nvPr/>
            </p:nvGrpSpPr>
            <p:grpSpPr bwMode="auto">
              <a:xfrm>
                <a:off x="288" y="1104"/>
                <a:ext cx="2447" cy="441"/>
                <a:chOff x="288" y="1104"/>
                <a:chExt cx="2447" cy="441"/>
              </a:xfrm>
            </p:grpSpPr>
            <p:sp>
              <p:nvSpPr>
                <p:cNvPr id="79" name="Rectangle 10"/>
                <p:cNvSpPr>
                  <a:spLocks noChangeArrowheads="1"/>
                </p:cNvSpPr>
                <p:nvPr/>
              </p:nvSpPr>
              <p:spPr bwMode="auto">
                <a:xfrm>
                  <a:off x="1619" y="1104"/>
                  <a:ext cx="1116"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metal</a:t>
                  </a:r>
                  <a:endParaRPr lang="en-GB" sz="1200" dirty="0">
                    <a:latin typeface="Comic Sans MS" pitchFamily="66" charset="0"/>
                  </a:endParaRPr>
                </a:p>
              </p:txBody>
            </p:sp>
            <p:sp>
              <p:nvSpPr>
                <p:cNvPr id="80" name="Rectangle 11"/>
                <p:cNvSpPr>
                  <a:spLocks noChangeArrowheads="1"/>
                </p:cNvSpPr>
                <p:nvPr/>
              </p:nvSpPr>
              <p:spPr bwMode="auto">
                <a:xfrm>
                  <a:off x="1360" y="1104"/>
                  <a:ext cx="259"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a:latin typeface="Comic Sans MS" pitchFamily="66" charset="0"/>
                    </a:rPr>
                    <a:t>+</a:t>
                  </a:r>
                </a:p>
              </p:txBody>
            </p:sp>
            <p:sp>
              <p:nvSpPr>
                <p:cNvPr id="81" name="Rectangle 12"/>
                <p:cNvSpPr>
                  <a:spLocks noChangeArrowheads="1"/>
                </p:cNvSpPr>
                <p:nvPr/>
              </p:nvSpPr>
              <p:spPr bwMode="auto">
                <a:xfrm>
                  <a:off x="288" y="1104"/>
                  <a:ext cx="1072"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acid</a:t>
                  </a:r>
                  <a:endParaRPr lang="en-GB" sz="1200" dirty="0">
                    <a:latin typeface="Comic Sans MS" pitchFamily="66" charset="0"/>
                  </a:endParaRPr>
                </a:p>
              </p:txBody>
            </p:sp>
          </p:grpSp>
        </p:grpSp>
      </p:grpSp>
      <p:grpSp>
        <p:nvGrpSpPr>
          <p:cNvPr id="82" name="Group 81"/>
          <p:cNvGrpSpPr/>
          <p:nvPr/>
        </p:nvGrpSpPr>
        <p:grpSpPr>
          <a:xfrm>
            <a:off x="107504" y="4526684"/>
            <a:ext cx="4248472" cy="350044"/>
            <a:chOff x="617538" y="1763712"/>
            <a:chExt cx="8115300" cy="700088"/>
          </a:xfrm>
        </p:grpSpPr>
        <p:sp>
          <p:nvSpPr>
            <p:cNvPr id="83" name="Rectangle 4"/>
            <p:cNvSpPr>
              <a:spLocks noChangeArrowheads="1"/>
            </p:cNvSpPr>
            <p:nvPr/>
          </p:nvSpPr>
          <p:spPr bwMode="auto">
            <a:xfrm>
              <a:off x="7086601" y="1763712"/>
              <a:ext cx="1646237"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water</a:t>
              </a:r>
              <a:endParaRPr lang="en-GB" sz="1200" dirty="0">
                <a:latin typeface="Comic Sans MS" pitchFamily="66" charset="0"/>
              </a:endParaRPr>
            </a:p>
          </p:txBody>
        </p:sp>
        <p:sp>
          <p:nvSpPr>
            <p:cNvPr id="84" name="Rectangle 5"/>
            <p:cNvSpPr>
              <a:spLocks noChangeArrowheads="1"/>
            </p:cNvSpPr>
            <p:nvPr/>
          </p:nvSpPr>
          <p:spPr bwMode="auto">
            <a:xfrm>
              <a:off x="6704013" y="1763712"/>
              <a:ext cx="382587" cy="700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a:latin typeface="Comic Sans MS" pitchFamily="66" charset="0"/>
                </a:rPr>
                <a:t>+</a:t>
              </a:r>
            </a:p>
          </p:txBody>
        </p:sp>
        <p:sp>
          <p:nvSpPr>
            <p:cNvPr id="85" name="Rectangle 6"/>
            <p:cNvSpPr>
              <a:spLocks noChangeArrowheads="1"/>
            </p:cNvSpPr>
            <p:nvPr/>
          </p:nvSpPr>
          <p:spPr bwMode="auto">
            <a:xfrm>
              <a:off x="4930774" y="1763712"/>
              <a:ext cx="1773239"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salt</a:t>
              </a:r>
              <a:endParaRPr lang="en-GB" sz="1200" dirty="0">
                <a:latin typeface="Comic Sans MS" pitchFamily="66" charset="0"/>
              </a:endParaRPr>
            </a:p>
          </p:txBody>
        </p:sp>
        <p:grpSp>
          <p:nvGrpSpPr>
            <p:cNvPr id="86" name="Group 7"/>
            <p:cNvGrpSpPr>
              <a:grpSpLocks/>
            </p:cNvGrpSpPr>
            <p:nvPr/>
          </p:nvGrpSpPr>
          <p:grpSpPr bwMode="auto">
            <a:xfrm>
              <a:off x="617538" y="1763712"/>
              <a:ext cx="4313237" cy="700088"/>
              <a:chOff x="288" y="1104"/>
              <a:chExt cx="2717" cy="441"/>
            </a:xfrm>
          </p:grpSpPr>
          <p:sp>
            <p:nvSpPr>
              <p:cNvPr id="87" name="Rectangle 8"/>
              <p:cNvSpPr>
                <a:spLocks noChangeArrowheads="1"/>
              </p:cNvSpPr>
              <p:nvPr/>
            </p:nvSpPr>
            <p:spPr bwMode="auto">
              <a:xfrm>
                <a:off x="2735" y="1104"/>
                <a:ext cx="270"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1200">
                    <a:latin typeface="Comic Sans MS" pitchFamily="66" charset="0"/>
                    <a:sym typeface="Monotype Sorts" pitchFamily="2" charset="2"/>
                  </a:rPr>
                  <a:t></a:t>
                </a:r>
                <a:endParaRPr lang="en-GB" sz="1200">
                  <a:latin typeface="Comic Sans MS" pitchFamily="66" charset="0"/>
                  <a:sym typeface="Monotype Sorts" pitchFamily="2" charset="2"/>
                </a:endParaRPr>
              </a:p>
            </p:txBody>
          </p:sp>
          <p:grpSp>
            <p:nvGrpSpPr>
              <p:cNvPr id="88" name="Group 9"/>
              <p:cNvGrpSpPr>
                <a:grpSpLocks/>
              </p:cNvGrpSpPr>
              <p:nvPr/>
            </p:nvGrpSpPr>
            <p:grpSpPr bwMode="auto">
              <a:xfrm>
                <a:off x="288" y="1104"/>
                <a:ext cx="2447" cy="441"/>
                <a:chOff x="288" y="1104"/>
                <a:chExt cx="2447" cy="441"/>
              </a:xfrm>
            </p:grpSpPr>
            <p:sp>
              <p:nvSpPr>
                <p:cNvPr id="89" name="Rectangle 10"/>
                <p:cNvSpPr>
                  <a:spLocks noChangeArrowheads="1"/>
                </p:cNvSpPr>
                <p:nvPr/>
              </p:nvSpPr>
              <p:spPr bwMode="auto">
                <a:xfrm>
                  <a:off x="1619" y="1104"/>
                  <a:ext cx="1116"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base</a:t>
                  </a:r>
                  <a:endParaRPr lang="en-GB" sz="1200" dirty="0">
                    <a:latin typeface="Comic Sans MS" pitchFamily="66" charset="0"/>
                  </a:endParaRPr>
                </a:p>
              </p:txBody>
            </p:sp>
            <p:sp>
              <p:nvSpPr>
                <p:cNvPr id="90" name="Rectangle 11"/>
                <p:cNvSpPr>
                  <a:spLocks noChangeArrowheads="1"/>
                </p:cNvSpPr>
                <p:nvPr/>
              </p:nvSpPr>
              <p:spPr bwMode="auto">
                <a:xfrm>
                  <a:off x="1360" y="1104"/>
                  <a:ext cx="259"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a:latin typeface="Comic Sans MS" pitchFamily="66" charset="0"/>
                    </a:rPr>
                    <a:t>+</a:t>
                  </a:r>
                </a:p>
              </p:txBody>
            </p:sp>
            <p:sp>
              <p:nvSpPr>
                <p:cNvPr id="91" name="Rectangle 12"/>
                <p:cNvSpPr>
                  <a:spLocks noChangeArrowheads="1"/>
                </p:cNvSpPr>
                <p:nvPr/>
              </p:nvSpPr>
              <p:spPr bwMode="auto">
                <a:xfrm>
                  <a:off x="288" y="1104"/>
                  <a:ext cx="1072"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acid</a:t>
                  </a:r>
                  <a:endParaRPr lang="en-GB" sz="1200" dirty="0">
                    <a:latin typeface="Comic Sans MS" pitchFamily="66" charset="0"/>
                  </a:endParaRPr>
                </a:p>
              </p:txBody>
            </p:sp>
          </p:grpSp>
        </p:grpSp>
      </p:grpSp>
      <p:grpSp>
        <p:nvGrpSpPr>
          <p:cNvPr id="92" name="Group 91"/>
          <p:cNvGrpSpPr/>
          <p:nvPr/>
        </p:nvGrpSpPr>
        <p:grpSpPr>
          <a:xfrm>
            <a:off x="107504" y="4011915"/>
            <a:ext cx="4248472" cy="369242"/>
            <a:chOff x="4716016" y="4589512"/>
            <a:chExt cx="4248472" cy="369242"/>
          </a:xfrm>
        </p:grpSpPr>
        <p:grpSp>
          <p:nvGrpSpPr>
            <p:cNvPr id="93" name="Group 92"/>
            <p:cNvGrpSpPr/>
            <p:nvPr/>
          </p:nvGrpSpPr>
          <p:grpSpPr>
            <a:xfrm>
              <a:off x="4716016" y="4589512"/>
              <a:ext cx="3512602" cy="350044"/>
              <a:chOff x="617538" y="1763712"/>
              <a:chExt cx="6709663" cy="700088"/>
            </a:xfrm>
          </p:grpSpPr>
          <p:sp>
            <p:nvSpPr>
              <p:cNvPr id="96" name="Rectangle 4"/>
              <p:cNvSpPr>
                <a:spLocks noChangeArrowheads="1"/>
              </p:cNvSpPr>
              <p:nvPr/>
            </p:nvSpPr>
            <p:spPr bwMode="auto">
              <a:xfrm>
                <a:off x="6364476" y="1763712"/>
                <a:ext cx="962725"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H</a:t>
                </a:r>
                <a:r>
                  <a:rPr lang="en-GB" sz="1200" baseline="-25000" dirty="0" smtClean="0">
                    <a:latin typeface="Comic Sans MS" pitchFamily="66" charset="0"/>
                  </a:rPr>
                  <a:t>2</a:t>
                </a:r>
                <a:r>
                  <a:rPr lang="en-GB" sz="1200" dirty="0" smtClean="0">
                    <a:latin typeface="Comic Sans MS" pitchFamily="66" charset="0"/>
                  </a:rPr>
                  <a:t>O</a:t>
                </a:r>
                <a:endParaRPr lang="en-GB" sz="1200" dirty="0">
                  <a:latin typeface="Comic Sans MS" pitchFamily="66" charset="0"/>
                </a:endParaRPr>
              </a:p>
            </p:txBody>
          </p:sp>
          <p:sp>
            <p:nvSpPr>
              <p:cNvPr id="97" name="Rectangle 5"/>
              <p:cNvSpPr>
                <a:spLocks noChangeArrowheads="1"/>
              </p:cNvSpPr>
              <p:nvPr/>
            </p:nvSpPr>
            <p:spPr bwMode="auto">
              <a:xfrm>
                <a:off x="5981888" y="1763712"/>
                <a:ext cx="382588" cy="700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a:latin typeface="Comic Sans MS" pitchFamily="66" charset="0"/>
                  </a:rPr>
                  <a:t>+</a:t>
                </a:r>
              </a:p>
            </p:txBody>
          </p:sp>
          <p:sp>
            <p:nvSpPr>
              <p:cNvPr id="98" name="Rectangle 6"/>
              <p:cNvSpPr>
                <a:spLocks noChangeArrowheads="1"/>
              </p:cNvSpPr>
              <p:nvPr/>
            </p:nvSpPr>
            <p:spPr bwMode="auto">
              <a:xfrm>
                <a:off x="4930772" y="1763712"/>
                <a:ext cx="962725"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salt</a:t>
                </a:r>
                <a:endParaRPr lang="en-GB" sz="1200" dirty="0">
                  <a:latin typeface="Comic Sans MS" pitchFamily="66" charset="0"/>
                </a:endParaRPr>
              </a:p>
            </p:txBody>
          </p:sp>
          <p:grpSp>
            <p:nvGrpSpPr>
              <p:cNvPr id="99" name="Group 7"/>
              <p:cNvGrpSpPr>
                <a:grpSpLocks/>
              </p:cNvGrpSpPr>
              <p:nvPr/>
            </p:nvGrpSpPr>
            <p:grpSpPr bwMode="auto">
              <a:xfrm>
                <a:off x="617538" y="1763712"/>
                <a:ext cx="4313237" cy="700088"/>
                <a:chOff x="288" y="1104"/>
                <a:chExt cx="2717" cy="441"/>
              </a:xfrm>
            </p:grpSpPr>
            <p:sp>
              <p:nvSpPr>
                <p:cNvPr id="100" name="Rectangle 8"/>
                <p:cNvSpPr>
                  <a:spLocks noChangeArrowheads="1"/>
                </p:cNvSpPr>
                <p:nvPr/>
              </p:nvSpPr>
              <p:spPr bwMode="auto">
                <a:xfrm>
                  <a:off x="2735" y="1104"/>
                  <a:ext cx="270"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1200">
                      <a:latin typeface="Comic Sans MS" pitchFamily="66" charset="0"/>
                      <a:sym typeface="Monotype Sorts" pitchFamily="2" charset="2"/>
                    </a:rPr>
                    <a:t></a:t>
                  </a:r>
                  <a:endParaRPr lang="en-GB" sz="1200">
                    <a:latin typeface="Comic Sans MS" pitchFamily="66" charset="0"/>
                    <a:sym typeface="Monotype Sorts" pitchFamily="2" charset="2"/>
                  </a:endParaRPr>
                </a:p>
              </p:txBody>
            </p:sp>
            <p:grpSp>
              <p:nvGrpSpPr>
                <p:cNvPr id="101" name="Group 9"/>
                <p:cNvGrpSpPr>
                  <a:grpSpLocks/>
                </p:cNvGrpSpPr>
                <p:nvPr/>
              </p:nvGrpSpPr>
              <p:grpSpPr bwMode="auto">
                <a:xfrm>
                  <a:off x="288" y="1104"/>
                  <a:ext cx="2447" cy="441"/>
                  <a:chOff x="288" y="1104"/>
                  <a:chExt cx="2447" cy="441"/>
                </a:xfrm>
              </p:grpSpPr>
              <p:sp>
                <p:nvSpPr>
                  <p:cNvPr id="102" name="Rectangle 10"/>
                  <p:cNvSpPr>
                    <a:spLocks noChangeArrowheads="1"/>
                  </p:cNvSpPr>
                  <p:nvPr/>
                </p:nvSpPr>
                <p:spPr bwMode="auto">
                  <a:xfrm>
                    <a:off x="1619" y="1104"/>
                    <a:ext cx="1116"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carbonate</a:t>
                    </a:r>
                    <a:endParaRPr lang="en-GB" sz="1200" dirty="0">
                      <a:latin typeface="Comic Sans MS" pitchFamily="66" charset="0"/>
                    </a:endParaRPr>
                  </a:p>
                </p:txBody>
              </p:sp>
              <p:sp>
                <p:nvSpPr>
                  <p:cNvPr id="103" name="Rectangle 11"/>
                  <p:cNvSpPr>
                    <a:spLocks noChangeArrowheads="1"/>
                  </p:cNvSpPr>
                  <p:nvPr/>
                </p:nvSpPr>
                <p:spPr bwMode="auto">
                  <a:xfrm>
                    <a:off x="1360" y="1104"/>
                    <a:ext cx="259"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a:latin typeface="Comic Sans MS" pitchFamily="66" charset="0"/>
                      </a:rPr>
                      <a:t>+</a:t>
                    </a:r>
                  </a:p>
                </p:txBody>
              </p:sp>
              <p:sp>
                <p:nvSpPr>
                  <p:cNvPr id="104" name="Rectangle 12"/>
                  <p:cNvSpPr>
                    <a:spLocks noChangeArrowheads="1"/>
                  </p:cNvSpPr>
                  <p:nvPr/>
                </p:nvSpPr>
                <p:spPr bwMode="auto">
                  <a:xfrm>
                    <a:off x="288" y="1104"/>
                    <a:ext cx="1072"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acid</a:t>
                    </a:r>
                    <a:endParaRPr lang="en-GB" sz="1200" dirty="0">
                      <a:latin typeface="Comic Sans MS" pitchFamily="66" charset="0"/>
                    </a:endParaRPr>
                  </a:p>
                </p:txBody>
              </p:sp>
            </p:grpSp>
          </p:grpSp>
        </p:grpSp>
        <p:sp>
          <p:nvSpPr>
            <p:cNvPr id="94" name="Rectangle 4"/>
            <p:cNvSpPr>
              <a:spLocks noChangeArrowheads="1"/>
            </p:cNvSpPr>
            <p:nvPr/>
          </p:nvSpPr>
          <p:spPr bwMode="auto">
            <a:xfrm>
              <a:off x="8460488" y="4589512"/>
              <a:ext cx="504000" cy="350044"/>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CO</a:t>
              </a:r>
              <a:r>
                <a:rPr lang="en-GB" sz="1200" baseline="-25000" dirty="0" smtClean="0">
                  <a:latin typeface="Comic Sans MS" pitchFamily="66" charset="0"/>
                </a:rPr>
                <a:t>2</a:t>
              </a:r>
              <a:endParaRPr lang="en-GB" sz="1200" baseline="-25000" dirty="0">
                <a:latin typeface="Comic Sans MS" pitchFamily="66" charset="0"/>
              </a:endParaRPr>
            </a:p>
          </p:txBody>
        </p:sp>
        <p:sp>
          <p:nvSpPr>
            <p:cNvPr id="95" name="Rectangle 5"/>
            <p:cNvSpPr>
              <a:spLocks noChangeArrowheads="1"/>
            </p:cNvSpPr>
            <p:nvPr/>
          </p:nvSpPr>
          <p:spPr bwMode="auto">
            <a:xfrm>
              <a:off x="8260198" y="4608710"/>
              <a:ext cx="200290" cy="3500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a:latin typeface="Comic Sans MS" pitchFamily="66" charset="0"/>
                </a:rPr>
                <a:t>+</a:t>
              </a:r>
            </a:p>
          </p:txBody>
        </p:sp>
      </p:grpSp>
      <p:grpSp>
        <p:nvGrpSpPr>
          <p:cNvPr id="105" name="Group 104"/>
          <p:cNvGrpSpPr/>
          <p:nvPr/>
        </p:nvGrpSpPr>
        <p:grpSpPr>
          <a:xfrm>
            <a:off x="107504" y="5005169"/>
            <a:ext cx="4248472" cy="350044"/>
            <a:chOff x="617538" y="1763712"/>
            <a:chExt cx="8115300" cy="700088"/>
          </a:xfrm>
        </p:grpSpPr>
        <p:sp>
          <p:nvSpPr>
            <p:cNvPr id="106" name="Rectangle 4"/>
            <p:cNvSpPr>
              <a:spLocks noChangeArrowheads="1"/>
            </p:cNvSpPr>
            <p:nvPr/>
          </p:nvSpPr>
          <p:spPr bwMode="auto">
            <a:xfrm>
              <a:off x="7086601" y="1763712"/>
              <a:ext cx="1646237"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water</a:t>
              </a:r>
              <a:endParaRPr lang="en-GB" sz="1200" dirty="0">
                <a:latin typeface="Comic Sans MS" pitchFamily="66" charset="0"/>
              </a:endParaRPr>
            </a:p>
          </p:txBody>
        </p:sp>
        <p:sp>
          <p:nvSpPr>
            <p:cNvPr id="107" name="Rectangle 5"/>
            <p:cNvSpPr>
              <a:spLocks noChangeArrowheads="1"/>
            </p:cNvSpPr>
            <p:nvPr/>
          </p:nvSpPr>
          <p:spPr bwMode="auto">
            <a:xfrm>
              <a:off x="6704013" y="1763712"/>
              <a:ext cx="382587" cy="700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a:latin typeface="Comic Sans MS" pitchFamily="66" charset="0"/>
                </a:rPr>
                <a:t>+</a:t>
              </a:r>
            </a:p>
          </p:txBody>
        </p:sp>
        <p:sp>
          <p:nvSpPr>
            <p:cNvPr id="108" name="Rectangle 6"/>
            <p:cNvSpPr>
              <a:spLocks noChangeArrowheads="1"/>
            </p:cNvSpPr>
            <p:nvPr/>
          </p:nvSpPr>
          <p:spPr bwMode="auto">
            <a:xfrm>
              <a:off x="4930774" y="1763712"/>
              <a:ext cx="1773239" cy="7000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salt</a:t>
              </a:r>
              <a:endParaRPr lang="en-GB" sz="1200" dirty="0">
                <a:latin typeface="Comic Sans MS" pitchFamily="66" charset="0"/>
              </a:endParaRPr>
            </a:p>
          </p:txBody>
        </p:sp>
        <p:grpSp>
          <p:nvGrpSpPr>
            <p:cNvPr id="109" name="Group 7"/>
            <p:cNvGrpSpPr>
              <a:grpSpLocks/>
            </p:cNvGrpSpPr>
            <p:nvPr/>
          </p:nvGrpSpPr>
          <p:grpSpPr bwMode="auto">
            <a:xfrm>
              <a:off x="617538" y="1763712"/>
              <a:ext cx="4313237" cy="700088"/>
              <a:chOff x="288" y="1104"/>
              <a:chExt cx="2717" cy="441"/>
            </a:xfrm>
          </p:grpSpPr>
          <p:sp>
            <p:nvSpPr>
              <p:cNvPr id="110" name="Rectangle 8"/>
              <p:cNvSpPr>
                <a:spLocks noChangeArrowheads="1"/>
              </p:cNvSpPr>
              <p:nvPr/>
            </p:nvSpPr>
            <p:spPr bwMode="auto">
              <a:xfrm>
                <a:off x="2735" y="1104"/>
                <a:ext cx="270"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1200">
                    <a:latin typeface="Comic Sans MS" pitchFamily="66" charset="0"/>
                    <a:sym typeface="Monotype Sorts" pitchFamily="2" charset="2"/>
                  </a:rPr>
                  <a:t></a:t>
                </a:r>
                <a:endParaRPr lang="en-GB" sz="1200">
                  <a:latin typeface="Comic Sans MS" pitchFamily="66" charset="0"/>
                  <a:sym typeface="Monotype Sorts" pitchFamily="2" charset="2"/>
                </a:endParaRPr>
              </a:p>
            </p:txBody>
          </p:sp>
          <p:grpSp>
            <p:nvGrpSpPr>
              <p:cNvPr id="111" name="Group 9"/>
              <p:cNvGrpSpPr>
                <a:grpSpLocks/>
              </p:cNvGrpSpPr>
              <p:nvPr/>
            </p:nvGrpSpPr>
            <p:grpSpPr bwMode="auto">
              <a:xfrm>
                <a:off x="288" y="1104"/>
                <a:ext cx="2447" cy="441"/>
                <a:chOff x="288" y="1104"/>
                <a:chExt cx="2447" cy="441"/>
              </a:xfrm>
            </p:grpSpPr>
            <p:sp>
              <p:nvSpPr>
                <p:cNvPr id="112" name="Rectangle 10"/>
                <p:cNvSpPr>
                  <a:spLocks noChangeArrowheads="1"/>
                </p:cNvSpPr>
                <p:nvPr/>
              </p:nvSpPr>
              <p:spPr bwMode="auto">
                <a:xfrm>
                  <a:off x="1619" y="1104"/>
                  <a:ext cx="1116"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alkali</a:t>
                  </a:r>
                  <a:endParaRPr lang="en-GB" sz="1200" dirty="0">
                    <a:latin typeface="Comic Sans MS" pitchFamily="66" charset="0"/>
                  </a:endParaRPr>
                </a:p>
              </p:txBody>
            </p:sp>
            <p:sp>
              <p:nvSpPr>
                <p:cNvPr id="113" name="Rectangle 11"/>
                <p:cNvSpPr>
                  <a:spLocks noChangeArrowheads="1"/>
                </p:cNvSpPr>
                <p:nvPr/>
              </p:nvSpPr>
              <p:spPr bwMode="auto">
                <a:xfrm>
                  <a:off x="1360" y="1104"/>
                  <a:ext cx="259"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a:latin typeface="Comic Sans MS" pitchFamily="66" charset="0"/>
                    </a:rPr>
                    <a:t>+</a:t>
                  </a:r>
                </a:p>
              </p:txBody>
            </p:sp>
            <p:sp>
              <p:nvSpPr>
                <p:cNvPr id="114" name="Rectangle 12"/>
                <p:cNvSpPr>
                  <a:spLocks noChangeArrowheads="1"/>
                </p:cNvSpPr>
                <p:nvPr/>
              </p:nvSpPr>
              <p:spPr bwMode="auto">
                <a:xfrm>
                  <a:off x="288" y="1104"/>
                  <a:ext cx="1072" cy="441"/>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dirty="0" smtClean="0">
                      <a:latin typeface="Comic Sans MS" pitchFamily="66" charset="0"/>
                    </a:rPr>
                    <a:t>acid</a:t>
                  </a:r>
                  <a:endParaRPr lang="en-GB" sz="1200" dirty="0">
                    <a:latin typeface="Comic Sans MS" pitchFamily="66" charset="0"/>
                  </a:endParaRPr>
                </a:p>
              </p:txBody>
            </p:sp>
          </p:grpSp>
        </p:grpSp>
      </p:grpSp>
      <p:sp>
        <p:nvSpPr>
          <p:cNvPr id="115" name="Rectangle 114"/>
          <p:cNvSpPr/>
          <p:nvPr/>
        </p:nvSpPr>
        <p:spPr>
          <a:xfrm>
            <a:off x="4716016" y="5714672"/>
            <a:ext cx="4248472" cy="738664"/>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Precipitation can be used to remove unwanted ions from solutions, for example in treating water for drinking or in treating effluent.</a:t>
            </a:r>
          </a:p>
        </p:txBody>
      </p:sp>
      <p:sp>
        <p:nvSpPr>
          <p:cNvPr id="116" name="Rectangle 115"/>
          <p:cNvSpPr/>
          <p:nvPr/>
        </p:nvSpPr>
        <p:spPr>
          <a:xfrm>
            <a:off x="4716016" y="1361837"/>
            <a:ext cx="4248472" cy="1600438"/>
          </a:xfrm>
          <a:prstGeom prst="rect">
            <a:avLst/>
          </a:prstGeom>
          <a:ln w="12700">
            <a:solidFill>
              <a:schemeClr val="tx1"/>
            </a:solidFill>
          </a:ln>
        </p:spPr>
        <p:txBody>
          <a:bodyPr wrap="square">
            <a:spAutoFit/>
          </a:bodyPr>
          <a:lstStyle/>
          <a:p>
            <a:pPr marL="285750" indent="-285750">
              <a:buFont typeface="Arial" pitchFamily="34" charset="0"/>
              <a:buChar char="•"/>
            </a:pPr>
            <a:r>
              <a:rPr lang="en-GB" sz="1400" dirty="0">
                <a:latin typeface="Comic Sans MS" pitchFamily="66" charset="0"/>
              </a:rPr>
              <a:t>Place a known volume of alkali in a beaker</a:t>
            </a:r>
          </a:p>
          <a:p>
            <a:pPr marL="285750" indent="-285750">
              <a:buFont typeface="Arial" pitchFamily="34" charset="0"/>
              <a:buChar char="•"/>
            </a:pPr>
            <a:r>
              <a:rPr lang="en-GB" sz="1400" dirty="0">
                <a:latin typeface="Comic Sans MS" pitchFamily="66" charset="0"/>
              </a:rPr>
              <a:t>Add an indicator</a:t>
            </a:r>
          </a:p>
          <a:p>
            <a:pPr marL="285750" indent="-285750">
              <a:buFont typeface="Arial" pitchFamily="34" charset="0"/>
              <a:buChar char="•"/>
            </a:pPr>
            <a:r>
              <a:rPr lang="en-GB" sz="1400" dirty="0">
                <a:latin typeface="Comic Sans MS" pitchFamily="66" charset="0"/>
              </a:rPr>
              <a:t>Add acid </a:t>
            </a:r>
            <a:r>
              <a:rPr lang="en-GB" sz="1400" dirty="0" err="1">
                <a:latin typeface="Comic Sans MS" pitchFamily="66" charset="0"/>
              </a:rPr>
              <a:t>dropwise</a:t>
            </a:r>
            <a:r>
              <a:rPr lang="en-GB" sz="1400" dirty="0">
                <a:latin typeface="Comic Sans MS" pitchFamily="66" charset="0"/>
              </a:rPr>
              <a:t> until the solution is neutral. Record the amount of acid required.</a:t>
            </a:r>
          </a:p>
          <a:p>
            <a:pPr marL="285750" indent="-285750">
              <a:buFont typeface="Arial" pitchFamily="34" charset="0"/>
              <a:buChar char="•"/>
            </a:pPr>
            <a:r>
              <a:rPr lang="en-GB" sz="1400" dirty="0">
                <a:latin typeface="Comic Sans MS" pitchFamily="66" charset="0"/>
              </a:rPr>
              <a:t>Mix the same volume of alkali </a:t>
            </a:r>
            <a:r>
              <a:rPr lang="en-GB" sz="1400" dirty="0" smtClean="0">
                <a:latin typeface="Comic Sans MS" pitchFamily="66" charset="0"/>
              </a:rPr>
              <a:t>and </a:t>
            </a:r>
            <a:r>
              <a:rPr lang="en-GB" sz="1400" dirty="0">
                <a:latin typeface="Comic Sans MS" pitchFamily="66" charset="0"/>
              </a:rPr>
              <a:t>acid, evaporate off some of the water and leave to crystallise</a:t>
            </a:r>
          </a:p>
        </p:txBody>
      </p:sp>
    </p:spTree>
    <p:extLst>
      <p:ext uri="{BB962C8B-B14F-4D97-AF65-F5344CB8AC3E}">
        <p14:creationId xmlns:p14="http://schemas.microsoft.com/office/powerpoint/2010/main" val="1928091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smtClean="0">
                <a:solidFill>
                  <a:schemeClr val="bg1"/>
                </a:solidFill>
                <a:latin typeface="Segoe Print" pitchFamily="2" charset="0"/>
              </a:rPr>
              <a:t>Salts</a:t>
            </a:r>
            <a:endParaRPr lang="en-GB" sz="2400" b="1" dirty="0">
              <a:solidFill>
                <a:schemeClr val="bg1"/>
              </a:solidFill>
              <a:latin typeface="Segoe Print" pitchFamily="2" charset="0"/>
            </a:endParaRPr>
          </a:p>
        </p:txBody>
      </p:sp>
      <p:sp>
        <p:nvSpPr>
          <p:cNvPr id="43" name="Content Placeholder 2"/>
          <p:cNvSpPr>
            <a:spLocks noGrp="1"/>
          </p:cNvSpPr>
          <p:nvPr>
            <p:ph idx="1"/>
          </p:nvPr>
        </p:nvSpPr>
        <p:spPr>
          <a:xfrm>
            <a:off x="286206" y="1176919"/>
            <a:ext cx="8820472" cy="5239781"/>
          </a:xfrm>
        </p:spPr>
        <p:txBody>
          <a:bodyPr>
            <a:normAutofit/>
          </a:bodyPr>
          <a:lstStyle/>
          <a:p>
            <a:pPr marL="0" indent="0" algn="ctr">
              <a:buNone/>
            </a:pPr>
            <a:r>
              <a:rPr lang="en-GB" sz="1600" i="1" dirty="0">
                <a:latin typeface="Comic Sans MS" pitchFamily="66" charset="0"/>
              </a:rPr>
              <a:t>Nickel </a:t>
            </a:r>
            <a:r>
              <a:rPr lang="en-GB" sz="1600" i="1" dirty="0" smtClean="0">
                <a:latin typeface="Comic Sans MS" pitchFamily="66" charset="0"/>
              </a:rPr>
              <a:t>sulphate </a:t>
            </a:r>
            <a:r>
              <a:rPr lang="en-GB" sz="1600" i="1" dirty="0">
                <a:latin typeface="Comic Sans MS" pitchFamily="66" charset="0"/>
              </a:rPr>
              <a:t>(a soluble salt) can be made by adding an excess of insoluble nickel oxide to </a:t>
            </a:r>
            <a:r>
              <a:rPr lang="en-GB" sz="1600" i="1" dirty="0" smtClean="0">
                <a:latin typeface="Comic Sans MS" pitchFamily="66" charset="0"/>
              </a:rPr>
              <a:t>sulphuric </a:t>
            </a:r>
            <a:r>
              <a:rPr lang="en-GB" sz="1600" i="1" dirty="0">
                <a:latin typeface="Comic Sans MS" pitchFamily="66" charset="0"/>
              </a:rPr>
              <a:t>acid until no further reaction occurs</a:t>
            </a:r>
            <a:r>
              <a:rPr lang="en-GB" sz="1600" i="1" dirty="0" smtClean="0">
                <a:latin typeface="Comic Sans MS" pitchFamily="66" charset="0"/>
              </a:rPr>
              <a:t>.</a:t>
            </a:r>
          </a:p>
          <a:p>
            <a:pPr marL="0" indent="0">
              <a:buNone/>
            </a:pPr>
            <a:endParaRPr lang="en-GB" sz="1600" dirty="0">
              <a:latin typeface="Comic Sans MS" pitchFamily="66" charset="0"/>
            </a:endParaRPr>
          </a:p>
          <a:p>
            <a:pPr marL="457200" indent="-457200">
              <a:buFont typeface="+mj-lt"/>
              <a:buAutoNum type="arabicPeriod"/>
            </a:pPr>
            <a:r>
              <a:rPr lang="en-GB" sz="1600" dirty="0" smtClean="0">
                <a:latin typeface="Comic Sans MS" pitchFamily="66" charset="0"/>
              </a:rPr>
              <a:t>Give </a:t>
            </a:r>
            <a:r>
              <a:rPr lang="en-GB" sz="1600" dirty="0">
                <a:latin typeface="Comic Sans MS" pitchFamily="66" charset="0"/>
              </a:rPr>
              <a:t>an observation that would show you that the reaction is </a:t>
            </a:r>
            <a:r>
              <a:rPr lang="en-GB" sz="1600" dirty="0" smtClean="0">
                <a:latin typeface="Comic Sans MS" pitchFamily="66" charset="0"/>
              </a:rPr>
              <a:t>complete?</a:t>
            </a:r>
          </a:p>
          <a:p>
            <a:pPr marL="457200" indent="-457200">
              <a:buFont typeface="+mj-lt"/>
              <a:buAutoNum type="arabicPeriod"/>
            </a:pPr>
            <a:r>
              <a:rPr lang="en-GB" sz="1600" dirty="0" smtClean="0">
                <a:latin typeface="Comic Sans MS" pitchFamily="66" charset="0"/>
              </a:rPr>
              <a:t>What equipment could be used to removed the excess nickel oxide?</a:t>
            </a:r>
          </a:p>
          <a:p>
            <a:pPr marL="457200" indent="-457200">
              <a:buFont typeface="+mj-lt"/>
              <a:buAutoNum type="arabicPeriod"/>
            </a:pPr>
            <a:r>
              <a:rPr lang="en-GB" sz="1600" dirty="0" smtClean="0">
                <a:latin typeface="Comic Sans MS" pitchFamily="66" charset="0"/>
              </a:rPr>
              <a:t>What is the name of this separation method?</a:t>
            </a:r>
          </a:p>
          <a:p>
            <a:pPr marL="457200" indent="-457200">
              <a:buFont typeface="+mj-lt"/>
              <a:buAutoNum type="arabicPeriod"/>
            </a:pPr>
            <a:r>
              <a:rPr lang="en-GB" sz="1600" dirty="0" smtClean="0">
                <a:latin typeface="Comic Sans MS" pitchFamily="66" charset="0"/>
              </a:rPr>
              <a:t>How </a:t>
            </a:r>
            <a:r>
              <a:rPr lang="en-GB" sz="1600" dirty="0">
                <a:latin typeface="Comic Sans MS" pitchFamily="66" charset="0"/>
              </a:rPr>
              <a:t>you could </a:t>
            </a:r>
            <a:r>
              <a:rPr lang="en-GB" sz="1600" dirty="0" smtClean="0">
                <a:latin typeface="Comic Sans MS" pitchFamily="66" charset="0"/>
              </a:rPr>
              <a:t>produce crystals </a:t>
            </a:r>
            <a:r>
              <a:rPr lang="en-GB" sz="1600" dirty="0">
                <a:latin typeface="Comic Sans MS" pitchFamily="66" charset="0"/>
              </a:rPr>
              <a:t>of nickel </a:t>
            </a:r>
            <a:r>
              <a:rPr lang="en-GB" sz="1600" dirty="0" smtClean="0">
                <a:latin typeface="Comic Sans MS" pitchFamily="66" charset="0"/>
              </a:rPr>
              <a:t>sulphate </a:t>
            </a:r>
            <a:r>
              <a:rPr lang="en-GB" sz="1600" dirty="0">
                <a:latin typeface="Comic Sans MS" pitchFamily="66" charset="0"/>
              </a:rPr>
              <a:t>from nickel </a:t>
            </a:r>
            <a:r>
              <a:rPr lang="en-GB" sz="1600" dirty="0" smtClean="0">
                <a:latin typeface="Comic Sans MS" pitchFamily="66" charset="0"/>
              </a:rPr>
              <a:t>sulphate solution</a:t>
            </a:r>
            <a:r>
              <a:rPr lang="en-GB" sz="1600" dirty="0">
                <a:latin typeface="Comic Sans MS" pitchFamily="66" charset="0"/>
              </a:rPr>
              <a:t>?</a:t>
            </a:r>
            <a:endParaRPr lang="en-GB" sz="1600" dirty="0" smtClean="0">
              <a:latin typeface="Comic Sans MS" pitchFamily="66" charset="0"/>
            </a:endParaRPr>
          </a:p>
          <a:p>
            <a:pPr marL="457200" indent="-457200">
              <a:buFont typeface="+mj-lt"/>
              <a:buAutoNum type="arabicPeriod"/>
            </a:pPr>
            <a:r>
              <a:rPr lang="en-GB" sz="1600" dirty="0" smtClean="0">
                <a:latin typeface="Comic Sans MS" pitchFamily="66" charset="0"/>
              </a:rPr>
              <a:t>What other reactant could be added to H</a:t>
            </a:r>
            <a:r>
              <a:rPr lang="en-GB" sz="1600" baseline="-25000" dirty="0" smtClean="0">
                <a:latin typeface="Comic Sans MS" pitchFamily="66" charset="0"/>
              </a:rPr>
              <a:t>2</a:t>
            </a:r>
            <a:r>
              <a:rPr lang="en-GB" sz="1600" dirty="0" smtClean="0">
                <a:latin typeface="Comic Sans MS" pitchFamily="66" charset="0"/>
              </a:rPr>
              <a:t>SO</a:t>
            </a:r>
            <a:r>
              <a:rPr lang="en-GB" sz="1600" baseline="-25000" dirty="0" smtClean="0">
                <a:latin typeface="Comic Sans MS" pitchFamily="66" charset="0"/>
              </a:rPr>
              <a:t>4</a:t>
            </a:r>
            <a:r>
              <a:rPr lang="en-GB" sz="1600" dirty="0" smtClean="0">
                <a:latin typeface="Comic Sans MS" pitchFamily="66" charset="0"/>
              </a:rPr>
              <a:t> to make nickel sulphate?</a:t>
            </a:r>
          </a:p>
          <a:p>
            <a:pPr marL="457200" indent="-457200">
              <a:buFont typeface="+mj-lt"/>
              <a:buAutoNum type="arabicPeriod"/>
            </a:pPr>
            <a:r>
              <a:rPr lang="en-GB" sz="1600" dirty="0" smtClean="0">
                <a:latin typeface="Comic Sans MS" pitchFamily="66" charset="0"/>
              </a:rPr>
              <a:t>What is the formula of nickel (II) sulphate?</a:t>
            </a:r>
          </a:p>
          <a:p>
            <a:pPr marL="457200" indent="-457200">
              <a:buFont typeface="+mj-lt"/>
              <a:buAutoNum type="arabicPeriod"/>
            </a:pPr>
            <a:endParaRPr lang="en-GB" sz="1600" dirty="0" smtClean="0">
              <a:latin typeface="Comic Sans MS" pitchFamily="66" charset="0"/>
            </a:endParaRPr>
          </a:p>
          <a:p>
            <a:pPr marL="0" indent="0" algn="ctr">
              <a:buNone/>
            </a:pPr>
            <a:r>
              <a:rPr lang="en-GB" sz="1600" i="1" dirty="0">
                <a:latin typeface="Comic Sans MS" pitchFamily="66" charset="0"/>
              </a:rPr>
              <a:t>Silver chloride is an insoluble salt which is formed as a precipitate when silver nitrate and sodium chloride solutions are mixed together</a:t>
            </a:r>
            <a:r>
              <a:rPr lang="en-GB" sz="1600" i="1" dirty="0" smtClean="0">
                <a:latin typeface="Comic Sans MS" pitchFamily="66" charset="0"/>
              </a:rPr>
              <a:t>.</a:t>
            </a:r>
          </a:p>
          <a:p>
            <a:pPr marL="0" indent="0">
              <a:buNone/>
            </a:pPr>
            <a:endParaRPr lang="en-GB" sz="1600" dirty="0">
              <a:latin typeface="Comic Sans MS" pitchFamily="66" charset="0"/>
            </a:endParaRPr>
          </a:p>
          <a:p>
            <a:pPr marL="457200" indent="-457200">
              <a:buFont typeface="+mj-lt"/>
              <a:buAutoNum type="arabicPeriod" startAt="7"/>
            </a:pPr>
            <a:r>
              <a:rPr lang="en-GB" sz="1600" dirty="0" smtClean="0">
                <a:latin typeface="Comic Sans MS" pitchFamily="66" charset="0"/>
              </a:rPr>
              <a:t>Write a word equation for this reaction.</a:t>
            </a:r>
          </a:p>
          <a:p>
            <a:pPr marL="457200" indent="-457200">
              <a:buFont typeface="+mj-lt"/>
              <a:buAutoNum type="arabicPeriod" startAt="7"/>
            </a:pPr>
            <a:r>
              <a:rPr lang="en-GB" sz="1600" dirty="0" smtClean="0">
                <a:latin typeface="Comic Sans MS" pitchFamily="66" charset="0"/>
              </a:rPr>
              <a:t>What is the formula of silver (I) chloride?</a:t>
            </a:r>
          </a:p>
          <a:p>
            <a:pPr marL="457200" indent="-457200">
              <a:buFont typeface="+mj-lt"/>
              <a:buAutoNum type="arabicPeriod" startAt="7"/>
            </a:pPr>
            <a:r>
              <a:rPr lang="en-GB" sz="1600" dirty="0" smtClean="0">
                <a:latin typeface="Comic Sans MS" pitchFamily="66" charset="0"/>
              </a:rPr>
              <a:t>After mixing the reactants how could the insoluble salt be separated?</a:t>
            </a:r>
          </a:p>
          <a:p>
            <a:pPr marL="457200" indent="-457200">
              <a:buFont typeface="+mj-lt"/>
              <a:buAutoNum type="arabicPeriod" startAt="7"/>
            </a:pPr>
            <a:r>
              <a:rPr lang="en-GB" sz="1600" dirty="0" smtClean="0">
                <a:latin typeface="Comic Sans MS" pitchFamily="66" charset="0"/>
              </a:rPr>
              <a:t>Lead </a:t>
            </a:r>
            <a:r>
              <a:rPr lang="en-GB" sz="1600" dirty="0">
                <a:latin typeface="Comic Sans MS" pitchFamily="66" charset="0"/>
              </a:rPr>
              <a:t>nitrate and sodium </a:t>
            </a:r>
            <a:r>
              <a:rPr lang="en-GB" sz="1600" dirty="0" smtClean="0">
                <a:latin typeface="Comic Sans MS" pitchFamily="66" charset="0"/>
              </a:rPr>
              <a:t>sulphate </a:t>
            </a:r>
            <a:r>
              <a:rPr lang="en-GB" sz="1600" dirty="0">
                <a:latin typeface="Comic Sans MS" pitchFamily="66" charset="0"/>
              </a:rPr>
              <a:t>are reacted together in solution. Name the two salts made in this reaction?</a:t>
            </a:r>
            <a:endParaRPr lang="en-GB" sz="1600" dirty="0" smtClean="0">
              <a:latin typeface="Comic Sans MS" pitchFamily="66" charset="0"/>
            </a:endParaRPr>
          </a:p>
        </p:txBody>
      </p:sp>
    </p:spTree>
    <p:extLst>
      <p:ext uri="{BB962C8B-B14F-4D97-AF65-F5344CB8AC3E}">
        <p14:creationId xmlns:p14="http://schemas.microsoft.com/office/powerpoint/2010/main" val="1924035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Electrolysis – Molten</a:t>
            </a:r>
            <a:endParaRPr lang="en-GB" sz="5000" b="1" u="sng" dirty="0">
              <a:latin typeface="Segoe Print" pitchFamily="2" charset="0"/>
            </a:endParaRPr>
          </a:p>
        </p:txBody>
      </p:sp>
      <p:sp>
        <p:nvSpPr>
          <p:cNvPr id="2" name="Rectangle 1"/>
          <p:cNvSpPr/>
          <p:nvPr/>
        </p:nvSpPr>
        <p:spPr>
          <a:xfrm>
            <a:off x="107504" y="1345536"/>
            <a:ext cx="3060000" cy="2246769"/>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When ionic compounds are melted or dissolved in water the ions can move.</a:t>
            </a:r>
          </a:p>
          <a:p>
            <a:endParaRPr lang="en-GB" sz="1400" dirty="0">
              <a:latin typeface="Comic Sans MS" pitchFamily="66" charset="0"/>
              <a:cs typeface="Arial" pitchFamily="34" charset="0"/>
            </a:endParaRPr>
          </a:p>
          <a:p>
            <a:r>
              <a:rPr lang="en-GB" sz="1400" dirty="0">
                <a:latin typeface="Comic Sans MS" pitchFamily="66" charset="0"/>
                <a:cs typeface="Arial" pitchFamily="34" charset="0"/>
              </a:rPr>
              <a:t>This means that molten ionic compounds  and solutions of ionic compounds conduct </a:t>
            </a:r>
            <a:r>
              <a:rPr lang="en-GB" sz="1400" dirty="0" smtClean="0">
                <a:latin typeface="Comic Sans MS" pitchFamily="66" charset="0"/>
                <a:cs typeface="Arial" pitchFamily="34" charset="0"/>
              </a:rPr>
              <a:t>electricity.</a:t>
            </a:r>
          </a:p>
          <a:p>
            <a:endParaRPr lang="en-GB" sz="1400" dirty="0">
              <a:latin typeface="Comic Sans MS" pitchFamily="66" charset="0"/>
              <a:cs typeface="Arial" pitchFamily="34" charset="0"/>
            </a:endParaRPr>
          </a:p>
          <a:p>
            <a:endParaRPr lang="en-GB" sz="1400" dirty="0" smtClean="0">
              <a:latin typeface="Comic Sans MS" pitchFamily="66" charset="0"/>
              <a:cs typeface="Arial" pitchFamily="34" charset="0"/>
            </a:endParaRPr>
          </a:p>
          <a:p>
            <a:endParaRPr lang="en-GB" sz="1400" dirty="0">
              <a:latin typeface="Comic Sans MS" pitchFamily="66" charset="0"/>
              <a:cs typeface="Arial" pitchFamily="34" charset="0"/>
            </a:endParaRPr>
          </a:p>
        </p:txBody>
      </p:sp>
      <p:sp>
        <p:nvSpPr>
          <p:cNvPr id="29" name="Rectangle 28"/>
          <p:cNvSpPr/>
          <p:nvPr/>
        </p:nvSpPr>
        <p:spPr>
          <a:xfrm>
            <a:off x="107504" y="3717032"/>
            <a:ext cx="4248472" cy="2462213"/>
          </a:xfrm>
          <a:prstGeom prst="rect">
            <a:avLst/>
          </a:prstGeom>
          <a:noFill/>
          <a:ln w="12700">
            <a:solidFill>
              <a:schemeClr val="tx1"/>
            </a:solidFill>
          </a:ln>
        </p:spPr>
        <p:txBody>
          <a:bodyPr wrap="square">
            <a:spAutoFit/>
          </a:bodyPr>
          <a:lstStyle/>
          <a:p>
            <a:r>
              <a:rPr lang="en-GB" sz="1400" b="1" u="sng" dirty="0">
                <a:latin typeface="Comic Sans MS" pitchFamily="66" charset="0"/>
                <a:cs typeface="Arial" pitchFamily="34" charset="0"/>
              </a:rPr>
              <a:t>Electrolysis of molten </a:t>
            </a:r>
            <a:r>
              <a:rPr lang="en-GB" sz="1400" b="1" u="sng" dirty="0" smtClean="0">
                <a:latin typeface="Comic Sans MS" pitchFamily="66" charset="0"/>
                <a:cs typeface="Arial" pitchFamily="34" charset="0"/>
              </a:rPr>
              <a:t>compounds</a:t>
            </a:r>
            <a:endParaRPr lang="en-GB" sz="1400" dirty="0">
              <a:latin typeface="Comic Sans MS" pitchFamily="66" charset="0"/>
              <a:cs typeface="Arial" pitchFamily="34" charset="0"/>
            </a:endParaRPr>
          </a:p>
          <a:p>
            <a:r>
              <a:rPr lang="en-GB" sz="1400" dirty="0">
                <a:latin typeface="Comic Sans MS" pitchFamily="66" charset="0"/>
                <a:cs typeface="Arial" pitchFamily="34" charset="0"/>
              </a:rPr>
              <a:t>All ionic compounds contain positive and negative ions. We can predict the ions present from the formula and the charges on the ions using the formula and the data </a:t>
            </a:r>
            <a:r>
              <a:rPr lang="en-GB" sz="1400" dirty="0" smtClean="0">
                <a:latin typeface="Comic Sans MS" pitchFamily="66" charset="0"/>
                <a:cs typeface="Arial" pitchFamily="34" charset="0"/>
              </a:rPr>
              <a:t>sheet.</a:t>
            </a:r>
          </a:p>
          <a:p>
            <a:endParaRPr lang="en-GB" sz="1400" dirty="0">
              <a:latin typeface="Comic Sans MS" pitchFamily="66" charset="0"/>
              <a:cs typeface="Arial" pitchFamily="34" charset="0"/>
            </a:endParaRPr>
          </a:p>
          <a:p>
            <a:r>
              <a:rPr lang="en-GB" sz="1400" b="1" u="sng" dirty="0" smtClean="0">
                <a:latin typeface="Comic Sans MS" pitchFamily="66" charset="0"/>
                <a:cs typeface="Arial" pitchFamily="34" charset="0"/>
              </a:rPr>
              <a:t>During </a:t>
            </a:r>
            <a:r>
              <a:rPr lang="en-GB" sz="1400" b="1" u="sng" dirty="0">
                <a:latin typeface="Comic Sans MS" pitchFamily="66" charset="0"/>
                <a:cs typeface="Arial" pitchFamily="34" charset="0"/>
              </a:rPr>
              <a:t>electrolysis:</a:t>
            </a:r>
          </a:p>
          <a:p>
            <a:pPr marL="285750" indent="-285750">
              <a:buFont typeface="Arial" pitchFamily="34" charset="0"/>
              <a:buChar char="•"/>
            </a:pPr>
            <a:r>
              <a:rPr lang="en-GB" sz="1400" dirty="0" smtClean="0">
                <a:latin typeface="Comic Sans MS" pitchFamily="66" charset="0"/>
                <a:cs typeface="Arial" pitchFamily="34" charset="0"/>
              </a:rPr>
              <a:t>The </a:t>
            </a:r>
            <a:r>
              <a:rPr lang="en-GB" sz="1400" b="1" dirty="0">
                <a:latin typeface="Comic Sans MS" pitchFamily="66" charset="0"/>
                <a:cs typeface="Arial" pitchFamily="34" charset="0"/>
              </a:rPr>
              <a:t>CATIONS</a:t>
            </a:r>
            <a:r>
              <a:rPr lang="en-GB" sz="1400" dirty="0">
                <a:latin typeface="Comic Sans MS" pitchFamily="66" charset="0"/>
                <a:cs typeface="Arial" pitchFamily="34" charset="0"/>
              </a:rPr>
              <a:t> move to the negative electrode where they </a:t>
            </a:r>
            <a:r>
              <a:rPr lang="en-GB" sz="1400" b="1" dirty="0">
                <a:latin typeface="Comic Sans MS" pitchFamily="66" charset="0"/>
                <a:cs typeface="Arial" pitchFamily="34" charset="0"/>
              </a:rPr>
              <a:t>GAIN</a:t>
            </a:r>
            <a:r>
              <a:rPr lang="en-GB" sz="1400" dirty="0">
                <a:latin typeface="Comic Sans MS" pitchFamily="66" charset="0"/>
                <a:cs typeface="Arial" pitchFamily="34" charset="0"/>
              </a:rPr>
              <a:t> electrons</a:t>
            </a:r>
          </a:p>
          <a:p>
            <a:pPr marL="285750" indent="-285750">
              <a:buFont typeface="Arial" pitchFamily="34" charset="0"/>
              <a:buChar char="•"/>
            </a:pPr>
            <a:r>
              <a:rPr lang="en-GB" sz="1400" dirty="0">
                <a:latin typeface="Comic Sans MS" pitchFamily="66" charset="0"/>
                <a:cs typeface="Arial" pitchFamily="34" charset="0"/>
              </a:rPr>
              <a:t>The </a:t>
            </a:r>
            <a:r>
              <a:rPr lang="en-GB" sz="1400" b="1" dirty="0">
                <a:latin typeface="Comic Sans MS" pitchFamily="66" charset="0"/>
                <a:cs typeface="Arial" pitchFamily="34" charset="0"/>
              </a:rPr>
              <a:t>ANIONS</a:t>
            </a:r>
            <a:r>
              <a:rPr lang="en-GB" sz="1400" dirty="0">
                <a:latin typeface="Comic Sans MS" pitchFamily="66" charset="0"/>
                <a:cs typeface="Arial" pitchFamily="34" charset="0"/>
              </a:rPr>
              <a:t> move to the positive electrode where they </a:t>
            </a:r>
            <a:r>
              <a:rPr lang="en-GB" sz="1400" b="1" dirty="0">
                <a:latin typeface="Comic Sans MS" pitchFamily="66" charset="0"/>
                <a:cs typeface="Arial" pitchFamily="34" charset="0"/>
              </a:rPr>
              <a:t>LOSE</a:t>
            </a:r>
            <a:r>
              <a:rPr lang="en-GB" sz="1400" dirty="0">
                <a:latin typeface="Comic Sans MS" pitchFamily="66" charset="0"/>
                <a:cs typeface="Arial" pitchFamily="34" charset="0"/>
              </a:rPr>
              <a:t> electrons</a:t>
            </a:r>
          </a:p>
        </p:txBody>
      </p:sp>
      <p:sp>
        <p:nvSpPr>
          <p:cNvPr id="115" name="Rectangle 114"/>
          <p:cNvSpPr/>
          <p:nvPr/>
        </p:nvSpPr>
        <p:spPr>
          <a:xfrm>
            <a:off x="4716016" y="3717032"/>
            <a:ext cx="4248472" cy="1815882"/>
          </a:xfrm>
          <a:prstGeom prst="rect">
            <a:avLst/>
          </a:prstGeom>
          <a:noFill/>
          <a:ln w="12700">
            <a:solidFill>
              <a:schemeClr val="tx1"/>
            </a:solidFill>
          </a:ln>
        </p:spPr>
        <p:txBody>
          <a:bodyPr wrap="square">
            <a:spAutoFit/>
          </a:bodyPr>
          <a:lstStyle/>
          <a:p>
            <a:r>
              <a:rPr lang="en-GB" sz="1400" b="1" u="sng" dirty="0">
                <a:latin typeface="Comic Sans MS" pitchFamily="66" charset="0"/>
                <a:cs typeface="Arial" pitchFamily="34" charset="0"/>
              </a:rPr>
              <a:t>e.g. lead </a:t>
            </a:r>
            <a:r>
              <a:rPr lang="en-GB" sz="1400" b="1" u="sng" dirty="0" smtClean="0">
                <a:latin typeface="Comic Sans MS" pitchFamily="66" charset="0"/>
                <a:cs typeface="Arial" pitchFamily="34" charset="0"/>
              </a:rPr>
              <a:t>bromide</a:t>
            </a:r>
            <a:endParaRPr lang="en-GB" sz="1400" dirty="0">
              <a:latin typeface="Comic Sans MS" pitchFamily="66" charset="0"/>
              <a:cs typeface="Arial" pitchFamily="34" charset="0"/>
            </a:endParaRPr>
          </a:p>
          <a:p>
            <a:r>
              <a:rPr lang="en-GB" sz="1400" dirty="0" smtClean="0">
                <a:latin typeface="Comic Sans MS" pitchFamily="66" charset="0"/>
                <a:cs typeface="Arial" pitchFamily="34" charset="0"/>
              </a:rPr>
              <a:t>PbBr</a:t>
            </a:r>
            <a:r>
              <a:rPr lang="en-GB" sz="1400" baseline="-25000" dirty="0" smtClean="0">
                <a:latin typeface="Comic Sans MS" pitchFamily="66" charset="0"/>
                <a:cs typeface="Arial" pitchFamily="34" charset="0"/>
              </a:rPr>
              <a:t>2</a:t>
            </a:r>
            <a:r>
              <a:rPr lang="en-GB" sz="1400" dirty="0" smtClean="0">
                <a:latin typeface="Comic Sans MS" pitchFamily="66" charset="0"/>
                <a:cs typeface="Arial" pitchFamily="34" charset="0"/>
              </a:rPr>
              <a:t>  </a:t>
            </a:r>
            <a:r>
              <a:rPr lang="en-GB" sz="1400" dirty="0" smtClean="0">
                <a:latin typeface="Comic Sans MS" pitchFamily="66" charset="0"/>
                <a:cs typeface="Arial" pitchFamily="34" charset="0"/>
                <a:sym typeface="Wingdings" pitchFamily="2" charset="2"/>
              </a:rPr>
              <a:t>  Pb</a:t>
            </a:r>
            <a:r>
              <a:rPr lang="en-GB" sz="1400" baseline="30000" dirty="0" smtClean="0">
                <a:latin typeface="Comic Sans MS" pitchFamily="66" charset="0"/>
                <a:cs typeface="Arial" pitchFamily="34" charset="0"/>
                <a:sym typeface="Wingdings" pitchFamily="2" charset="2"/>
              </a:rPr>
              <a:t>2+</a:t>
            </a:r>
            <a:r>
              <a:rPr lang="en-GB" sz="1400" dirty="0" smtClean="0">
                <a:latin typeface="Comic Sans MS" pitchFamily="66" charset="0"/>
                <a:cs typeface="Arial" pitchFamily="34" charset="0"/>
                <a:sym typeface="Wingdings" pitchFamily="2" charset="2"/>
              </a:rPr>
              <a:t> +  2Br</a:t>
            </a:r>
            <a:r>
              <a:rPr lang="en-GB" sz="1400" baseline="30000" dirty="0" smtClean="0">
                <a:latin typeface="Comic Sans MS" pitchFamily="66" charset="0"/>
                <a:cs typeface="Arial" pitchFamily="34" charset="0"/>
                <a:sym typeface="Wingdings" pitchFamily="2" charset="2"/>
              </a:rPr>
              <a:t>-</a:t>
            </a:r>
            <a:endParaRPr lang="en-GB" sz="1400" dirty="0">
              <a:latin typeface="Comic Sans MS" pitchFamily="66" charset="0"/>
              <a:cs typeface="Arial" pitchFamily="34" charset="0"/>
              <a:sym typeface="Wingdings" pitchFamily="2" charset="2"/>
            </a:endParaRPr>
          </a:p>
          <a:p>
            <a:endParaRPr lang="en-GB" sz="1400" dirty="0" smtClean="0">
              <a:latin typeface="Comic Sans MS" pitchFamily="66" charset="0"/>
              <a:cs typeface="Arial" pitchFamily="34" charset="0"/>
              <a:sym typeface="Wingdings" pitchFamily="2" charset="2"/>
            </a:endParaRPr>
          </a:p>
          <a:p>
            <a:r>
              <a:rPr lang="en-GB" sz="1400" dirty="0" smtClean="0">
                <a:latin typeface="Comic Sans MS" pitchFamily="66" charset="0"/>
                <a:cs typeface="Arial" pitchFamily="34" charset="0"/>
              </a:rPr>
              <a:t>Pb</a:t>
            </a:r>
            <a:r>
              <a:rPr lang="en-GB" sz="1400" baseline="30000" dirty="0" smtClean="0">
                <a:latin typeface="Comic Sans MS" pitchFamily="66" charset="0"/>
                <a:cs typeface="Arial" pitchFamily="34" charset="0"/>
              </a:rPr>
              <a:t>2</a:t>
            </a:r>
            <a:r>
              <a:rPr lang="en-GB" sz="1400" baseline="30000" dirty="0">
                <a:latin typeface="Comic Sans MS" pitchFamily="66" charset="0"/>
                <a:cs typeface="Arial" pitchFamily="34" charset="0"/>
              </a:rPr>
              <a:t>+</a:t>
            </a:r>
            <a:r>
              <a:rPr lang="en-GB" sz="1400" dirty="0">
                <a:latin typeface="Comic Sans MS" pitchFamily="66" charset="0"/>
                <a:cs typeface="Arial" pitchFamily="34" charset="0"/>
              </a:rPr>
              <a:t> ions move to the cathode and gain electrons</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r>
              <a:rPr lang="en-GB" sz="1400" dirty="0" smtClean="0">
                <a:latin typeface="Comic Sans MS" pitchFamily="66" charset="0"/>
                <a:cs typeface="Arial" pitchFamily="34" charset="0"/>
              </a:rPr>
              <a:t>Pb</a:t>
            </a:r>
            <a:r>
              <a:rPr lang="en-GB" sz="1400" baseline="30000" dirty="0" smtClean="0">
                <a:latin typeface="Comic Sans MS" pitchFamily="66" charset="0"/>
                <a:cs typeface="Arial" pitchFamily="34" charset="0"/>
              </a:rPr>
              <a:t>2+</a:t>
            </a:r>
            <a:r>
              <a:rPr lang="en-GB" sz="1400" dirty="0" smtClean="0">
                <a:latin typeface="Comic Sans MS" pitchFamily="66" charset="0"/>
                <a:cs typeface="Arial" pitchFamily="34" charset="0"/>
              </a:rPr>
              <a:t>  +  2e</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a:t>
            </a:r>
            <a:r>
              <a:rPr lang="en-GB" sz="1400" dirty="0" smtClean="0">
                <a:latin typeface="Comic Sans MS" pitchFamily="66" charset="0"/>
                <a:cs typeface="Arial" pitchFamily="34" charset="0"/>
                <a:sym typeface="Wingdings" pitchFamily="2" charset="2"/>
              </a:rPr>
              <a:t></a:t>
            </a:r>
            <a:r>
              <a:rPr lang="en-GB" sz="1400" dirty="0">
                <a:latin typeface="Comic Sans MS" pitchFamily="66" charset="0"/>
                <a:cs typeface="Arial" pitchFamily="34" charset="0"/>
                <a:sym typeface="Wingdings" pitchFamily="2" charset="2"/>
              </a:rPr>
              <a:t> </a:t>
            </a:r>
            <a:r>
              <a:rPr lang="en-GB" sz="1400" dirty="0" smtClean="0">
                <a:latin typeface="Comic Sans MS" pitchFamily="66" charset="0"/>
                <a:cs typeface="Arial" pitchFamily="34" charset="0"/>
                <a:sym typeface="Wingdings" pitchFamily="2" charset="2"/>
              </a:rPr>
              <a:t> </a:t>
            </a:r>
            <a:r>
              <a:rPr lang="en-GB" sz="1400" dirty="0" err="1" smtClean="0">
                <a:latin typeface="Comic Sans MS" pitchFamily="66" charset="0"/>
                <a:cs typeface="Arial" pitchFamily="34" charset="0"/>
              </a:rPr>
              <a:t>Pb</a:t>
            </a:r>
            <a:endParaRPr lang="en-GB" sz="1400" dirty="0">
              <a:latin typeface="Comic Sans MS" pitchFamily="66" charset="0"/>
              <a:cs typeface="Arial" pitchFamily="34" charset="0"/>
            </a:endParaRPr>
          </a:p>
          <a:p>
            <a:endParaRPr lang="en-GB" sz="1400" dirty="0">
              <a:latin typeface="Comic Sans MS" pitchFamily="66" charset="0"/>
              <a:cs typeface="Arial" pitchFamily="34" charset="0"/>
            </a:endParaRPr>
          </a:p>
          <a:p>
            <a:r>
              <a:rPr lang="en-GB" sz="1400" dirty="0" smtClean="0">
                <a:latin typeface="Comic Sans MS" pitchFamily="66" charset="0"/>
                <a:cs typeface="Arial" pitchFamily="34" charset="0"/>
              </a:rPr>
              <a:t>Br</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a:t>
            </a:r>
            <a:r>
              <a:rPr lang="en-GB" sz="1400" dirty="0">
                <a:latin typeface="Comic Sans MS" pitchFamily="66" charset="0"/>
                <a:cs typeface="Arial" pitchFamily="34" charset="0"/>
              </a:rPr>
              <a:t>ions move to the </a:t>
            </a:r>
            <a:r>
              <a:rPr lang="en-GB" sz="1400" dirty="0" smtClean="0">
                <a:latin typeface="Comic Sans MS" pitchFamily="66" charset="0"/>
                <a:cs typeface="Arial" pitchFamily="34" charset="0"/>
              </a:rPr>
              <a:t>anode and </a:t>
            </a:r>
            <a:r>
              <a:rPr lang="en-GB" sz="1400" dirty="0">
                <a:latin typeface="Comic Sans MS" pitchFamily="66" charset="0"/>
                <a:cs typeface="Arial" pitchFamily="34" charset="0"/>
              </a:rPr>
              <a:t>lose electrons</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r>
              <a:rPr lang="en-GB" sz="1400" dirty="0" smtClean="0">
                <a:latin typeface="Comic Sans MS" pitchFamily="66" charset="0"/>
                <a:cs typeface="Arial" pitchFamily="34" charset="0"/>
              </a:rPr>
              <a:t>2Br</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a:t>
            </a:r>
            <a:r>
              <a:rPr lang="en-GB" sz="1400" dirty="0" smtClean="0">
                <a:latin typeface="Comic Sans MS" pitchFamily="66" charset="0"/>
                <a:cs typeface="Arial" pitchFamily="34" charset="0"/>
                <a:sym typeface="Wingdings" pitchFamily="2" charset="2"/>
              </a:rPr>
              <a:t>  </a:t>
            </a:r>
            <a:r>
              <a:rPr lang="en-GB" sz="1400" dirty="0" smtClean="0">
                <a:latin typeface="Comic Sans MS" pitchFamily="66" charset="0"/>
                <a:cs typeface="Arial" pitchFamily="34" charset="0"/>
              </a:rPr>
              <a:t>Br</a:t>
            </a:r>
            <a:r>
              <a:rPr lang="en-GB" sz="1400" baseline="-25000" dirty="0" smtClean="0">
                <a:latin typeface="Comic Sans MS" pitchFamily="66" charset="0"/>
                <a:cs typeface="Arial" pitchFamily="34" charset="0"/>
              </a:rPr>
              <a:t>2</a:t>
            </a:r>
            <a:r>
              <a:rPr lang="en-GB" sz="1400" dirty="0" smtClean="0">
                <a:latin typeface="Comic Sans MS" pitchFamily="66" charset="0"/>
                <a:cs typeface="Arial" pitchFamily="34" charset="0"/>
              </a:rPr>
              <a:t>  +  2e</a:t>
            </a:r>
            <a:r>
              <a:rPr lang="en-GB" sz="1400" baseline="30000" dirty="0" smtClean="0">
                <a:latin typeface="Comic Sans MS" pitchFamily="66" charset="0"/>
                <a:cs typeface="Arial" pitchFamily="34" charset="0"/>
              </a:rPr>
              <a:t>-</a:t>
            </a:r>
            <a:endParaRPr lang="en-GB" sz="1400" baseline="30000" dirty="0">
              <a:latin typeface="Comic Sans MS" pitchFamily="66" charset="0"/>
              <a:cs typeface="Arial" pitchFamily="34" charset="0"/>
            </a:endParaRPr>
          </a:p>
        </p:txBody>
      </p:sp>
      <p:sp>
        <p:nvSpPr>
          <p:cNvPr id="56" name="Rectangle 55"/>
          <p:cNvSpPr/>
          <p:nvPr/>
        </p:nvSpPr>
        <p:spPr>
          <a:xfrm>
            <a:off x="3347864" y="1345536"/>
            <a:ext cx="2376264" cy="2246769"/>
          </a:xfrm>
          <a:prstGeom prst="rect">
            <a:avLst/>
          </a:prstGeom>
          <a:noFill/>
          <a:ln w="12700">
            <a:solidFill>
              <a:schemeClr val="tx1"/>
            </a:solidFill>
          </a:ln>
        </p:spPr>
        <p:txBody>
          <a:bodyPr wrap="square">
            <a:spAutoFit/>
          </a:bodyPr>
          <a:lstStyle/>
          <a:p>
            <a:endParaRPr lang="en-GB" sz="1400" b="1" u="sng" dirty="0" smtClean="0">
              <a:latin typeface="Comic Sans MS" pitchFamily="66" charset="0"/>
              <a:cs typeface="Arial" pitchFamily="34" charset="0"/>
            </a:endParaRPr>
          </a:p>
          <a:p>
            <a:endParaRPr lang="en-GB" sz="1400" b="1" u="sng" dirty="0">
              <a:latin typeface="Comic Sans MS" pitchFamily="66" charset="0"/>
              <a:cs typeface="Arial" pitchFamily="34" charset="0"/>
            </a:endParaRPr>
          </a:p>
          <a:p>
            <a:endParaRPr lang="en-GB" sz="1400" b="1" u="sng" dirty="0" smtClean="0">
              <a:latin typeface="Comic Sans MS" pitchFamily="66" charset="0"/>
              <a:cs typeface="Arial" pitchFamily="34" charset="0"/>
            </a:endParaRPr>
          </a:p>
          <a:p>
            <a:endParaRPr lang="en-GB" sz="1400" b="1" u="sng" dirty="0">
              <a:latin typeface="Comic Sans MS" pitchFamily="66" charset="0"/>
              <a:cs typeface="Arial" pitchFamily="34" charset="0"/>
            </a:endParaRPr>
          </a:p>
          <a:p>
            <a:endParaRPr lang="en-GB" sz="1400" b="1" u="sng" dirty="0" smtClean="0">
              <a:latin typeface="Comic Sans MS" pitchFamily="66" charset="0"/>
              <a:cs typeface="Arial" pitchFamily="34" charset="0"/>
            </a:endParaRPr>
          </a:p>
          <a:p>
            <a:endParaRPr lang="en-GB" sz="1400" b="1" u="sng" dirty="0">
              <a:latin typeface="Comic Sans MS" pitchFamily="66" charset="0"/>
              <a:cs typeface="Arial" pitchFamily="34" charset="0"/>
            </a:endParaRPr>
          </a:p>
          <a:p>
            <a:endParaRPr lang="en-GB" sz="1400" b="1" u="sng" dirty="0" smtClean="0">
              <a:latin typeface="Comic Sans MS" pitchFamily="66" charset="0"/>
              <a:cs typeface="Arial" pitchFamily="34" charset="0"/>
            </a:endParaRPr>
          </a:p>
          <a:p>
            <a:endParaRPr lang="en-GB" sz="1400" b="1" u="sng" dirty="0">
              <a:latin typeface="Comic Sans MS" pitchFamily="66" charset="0"/>
              <a:cs typeface="Arial" pitchFamily="34" charset="0"/>
            </a:endParaRPr>
          </a:p>
          <a:p>
            <a:endParaRPr lang="en-GB" sz="1400" b="1" u="sng" dirty="0" smtClean="0">
              <a:latin typeface="Comic Sans MS" pitchFamily="66" charset="0"/>
              <a:cs typeface="Arial" pitchFamily="34" charset="0"/>
            </a:endParaRPr>
          </a:p>
          <a:p>
            <a:endParaRPr lang="en-GB" sz="1400" b="1" u="sng" dirty="0" smtClean="0">
              <a:latin typeface="Comic Sans MS" pitchFamily="66" charset="0"/>
              <a:cs typeface="Arial" pitchFamily="34" charset="0"/>
            </a:endParaRPr>
          </a:p>
        </p:txBody>
      </p:sp>
      <p:sp>
        <p:nvSpPr>
          <p:cNvPr id="57" name="Rectangle 56"/>
          <p:cNvSpPr/>
          <p:nvPr/>
        </p:nvSpPr>
        <p:spPr>
          <a:xfrm>
            <a:off x="5904488" y="1345536"/>
            <a:ext cx="3060000" cy="2246769"/>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Positive ions (</a:t>
            </a:r>
            <a:r>
              <a:rPr lang="en-GB" sz="1400" b="1" dirty="0">
                <a:latin typeface="Comic Sans MS" pitchFamily="66" charset="0"/>
                <a:cs typeface="Arial" pitchFamily="34" charset="0"/>
              </a:rPr>
              <a:t>CATIONS</a:t>
            </a:r>
            <a:r>
              <a:rPr lang="en-GB" sz="1400" dirty="0">
                <a:latin typeface="Comic Sans MS" pitchFamily="66" charset="0"/>
                <a:cs typeface="Arial" pitchFamily="34" charset="0"/>
              </a:rPr>
              <a:t>) move to the negative electrode (</a:t>
            </a:r>
            <a:r>
              <a:rPr lang="en-GB" sz="1400" b="1" dirty="0">
                <a:latin typeface="Comic Sans MS" pitchFamily="66" charset="0"/>
                <a:cs typeface="Arial" pitchFamily="34" charset="0"/>
              </a:rPr>
              <a:t>CATHODE</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endParaRPr lang="en-GB" sz="1400" dirty="0">
              <a:latin typeface="Comic Sans MS" pitchFamily="66" charset="0"/>
              <a:cs typeface="Arial" pitchFamily="34" charset="0"/>
            </a:endParaRPr>
          </a:p>
          <a:p>
            <a:r>
              <a:rPr lang="en-GB" sz="1400" dirty="0">
                <a:latin typeface="Comic Sans MS" pitchFamily="66" charset="0"/>
                <a:cs typeface="Arial" pitchFamily="34" charset="0"/>
              </a:rPr>
              <a:t>Negative ions (</a:t>
            </a:r>
            <a:r>
              <a:rPr lang="en-GB" sz="1400" b="1" dirty="0">
                <a:latin typeface="Comic Sans MS" pitchFamily="66" charset="0"/>
                <a:cs typeface="Arial" pitchFamily="34" charset="0"/>
              </a:rPr>
              <a:t>ANIONS</a:t>
            </a:r>
            <a:r>
              <a:rPr lang="en-GB" sz="1400" dirty="0">
                <a:latin typeface="Comic Sans MS" pitchFamily="66" charset="0"/>
                <a:cs typeface="Arial" pitchFamily="34" charset="0"/>
              </a:rPr>
              <a:t>) move to the positive electrode (</a:t>
            </a:r>
            <a:r>
              <a:rPr lang="en-GB" sz="1400" b="1" dirty="0">
                <a:latin typeface="Comic Sans MS" pitchFamily="66" charset="0"/>
                <a:cs typeface="Arial" pitchFamily="34" charset="0"/>
              </a:rPr>
              <a:t>ANODE</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endParaRPr lang="en-GB" sz="1400" dirty="0">
              <a:latin typeface="Comic Sans MS" pitchFamily="66" charset="0"/>
              <a:cs typeface="Arial" pitchFamily="34" charset="0"/>
            </a:endParaRPr>
          </a:p>
          <a:p>
            <a:r>
              <a:rPr lang="en-GB" sz="1400" dirty="0">
                <a:latin typeface="Comic Sans MS" pitchFamily="66" charset="0"/>
                <a:cs typeface="Arial" pitchFamily="34" charset="0"/>
              </a:rPr>
              <a:t>The solution or melt that is electrolysed is called the </a:t>
            </a:r>
            <a:r>
              <a:rPr lang="en-GB" sz="1400" b="1" dirty="0" smtClean="0">
                <a:latin typeface="Comic Sans MS" pitchFamily="66" charset="0"/>
                <a:cs typeface="Arial" pitchFamily="34" charset="0"/>
              </a:rPr>
              <a:t>ELECTROLYTE</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p:txBody>
      </p:sp>
      <p:grpSp>
        <p:nvGrpSpPr>
          <p:cNvPr id="3" name="Group 2"/>
          <p:cNvGrpSpPr/>
          <p:nvPr/>
        </p:nvGrpSpPr>
        <p:grpSpPr>
          <a:xfrm>
            <a:off x="3347861" y="1527429"/>
            <a:ext cx="2348367" cy="1901571"/>
            <a:chOff x="3334947" y="3504661"/>
            <a:chExt cx="2042058" cy="1653540"/>
          </a:xfrm>
        </p:grpSpPr>
        <p:grpSp>
          <p:nvGrpSpPr>
            <p:cNvPr id="68" name="Group 67"/>
            <p:cNvGrpSpPr/>
            <p:nvPr/>
          </p:nvGrpSpPr>
          <p:grpSpPr>
            <a:xfrm>
              <a:off x="3334947" y="3504661"/>
              <a:ext cx="2042058" cy="1653540"/>
              <a:chOff x="133350" y="2724150"/>
              <a:chExt cx="5105145" cy="4133850"/>
            </a:xfrm>
          </p:grpSpPr>
          <p:pic>
            <p:nvPicPr>
              <p:cNvPr id="69" name="Picture 3"/>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0245" y="2724150"/>
                <a:ext cx="504825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TextBox 69"/>
              <p:cNvSpPr txBox="1"/>
              <p:nvPr/>
            </p:nvSpPr>
            <p:spPr>
              <a:xfrm>
                <a:off x="2682702" y="3333750"/>
                <a:ext cx="609945" cy="654025"/>
              </a:xfrm>
              <a:prstGeom prst="rect">
                <a:avLst/>
              </a:prstGeom>
              <a:noFill/>
            </p:spPr>
            <p:txBody>
              <a:bodyPr wrap="none" rtlCol="0">
                <a:spAutoFit/>
              </a:bodyPr>
              <a:lstStyle/>
              <a:p>
                <a:r>
                  <a:rPr lang="en-GB" sz="1100" dirty="0" smtClean="0">
                    <a:latin typeface="Comic Sans MS" pitchFamily="66" charset="0"/>
                  </a:rPr>
                  <a:t>-</a:t>
                </a:r>
                <a:endParaRPr lang="en-GB" sz="1100" dirty="0">
                  <a:latin typeface="Comic Sans MS" pitchFamily="66" charset="0"/>
                </a:endParaRPr>
              </a:p>
            </p:txBody>
          </p:sp>
          <p:sp>
            <p:nvSpPr>
              <p:cNvPr id="71" name="TextBox 70"/>
              <p:cNvSpPr txBox="1"/>
              <p:nvPr/>
            </p:nvSpPr>
            <p:spPr>
              <a:xfrm>
                <a:off x="784490" y="3333750"/>
                <a:ext cx="629980" cy="654025"/>
              </a:xfrm>
              <a:prstGeom prst="rect">
                <a:avLst/>
              </a:prstGeom>
              <a:noFill/>
            </p:spPr>
            <p:txBody>
              <a:bodyPr wrap="none" rtlCol="0">
                <a:spAutoFit/>
              </a:bodyPr>
              <a:lstStyle/>
              <a:p>
                <a:r>
                  <a:rPr lang="en-GB" sz="1100" dirty="0" smtClean="0">
                    <a:latin typeface="Comic Sans MS" pitchFamily="66" charset="0"/>
                  </a:rPr>
                  <a:t>+</a:t>
                </a:r>
                <a:endParaRPr lang="en-GB" sz="1100" dirty="0">
                  <a:latin typeface="Comic Sans MS" pitchFamily="66" charset="0"/>
                </a:endParaRPr>
              </a:p>
            </p:txBody>
          </p:sp>
          <p:sp>
            <p:nvSpPr>
              <p:cNvPr id="117" name="TextBox 116"/>
              <p:cNvSpPr txBox="1"/>
              <p:nvPr/>
            </p:nvSpPr>
            <p:spPr>
              <a:xfrm>
                <a:off x="2168365" y="4617391"/>
                <a:ext cx="1668104" cy="602172"/>
              </a:xfrm>
              <a:prstGeom prst="rect">
                <a:avLst/>
              </a:prstGeom>
              <a:solidFill>
                <a:schemeClr val="bg1"/>
              </a:solidFill>
              <a:ln w="12700">
                <a:solidFill>
                  <a:srgbClr val="000000"/>
                </a:solidFill>
              </a:ln>
            </p:spPr>
            <p:txBody>
              <a:bodyPr wrap="square" rtlCol="0">
                <a:spAutoFit/>
              </a:bodyPr>
              <a:lstStyle/>
              <a:p>
                <a:pPr algn="ctr"/>
                <a:r>
                  <a:rPr lang="en-GB" sz="1200" dirty="0" smtClean="0">
                    <a:latin typeface="Comic Sans MS" pitchFamily="66" charset="0"/>
                  </a:rPr>
                  <a:t>Cathode</a:t>
                </a:r>
                <a:endParaRPr lang="en-GB" sz="1200" dirty="0">
                  <a:latin typeface="Comic Sans MS" pitchFamily="66" charset="0"/>
                </a:endParaRPr>
              </a:p>
            </p:txBody>
          </p:sp>
          <p:sp>
            <p:nvSpPr>
              <p:cNvPr id="118" name="TextBox 117"/>
              <p:cNvSpPr txBox="1"/>
              <p:nvPr/>
            </p:nvSpPr>
            <p:spPr>
              <a:xfrm>
                <a:off x="601876" y="4617391"/>
                <a:ext cx="1373704" cy="602172"/>
              </a:xfrm>
              <a:prstGeom prst="rect">
                <a:avLst/>
              </a:prstGeom>
              <a:solidFill>
                <a:schemeClr val="bg1"/>
              </a:solidFill>
              <a:ln w="12700">
                <a:solidFill>
                  <a:srgbClr val="000000"/>
                </a:solidFill>
              </a:ln>
            </p:spPr>
            <p:txBody>
              <a:bodyPr wrap="none" rtlCol="0">
                <a:spAutoFit/>
              </a:bodyPr>
              <a:lstStyle/>
              <a:p>
                <a:pPr algn="ctr"/>
                <a:r>
                  <a:rPr lang="en-GB" sz="1200" dirty="0" smtClean="0">
                    <a:latin typeface="Comic Sans MS" pitchFamily="66" charset="0"/>
                  </a:rPr>
                  <a:t>Anode</a:t>
                </a:r>
                <a:endParaRPr lang="en-GB" sz="1200" dirty="0">
                  <a:latin typeface="Comic Sans MS" pitchFamily="66" charset="0"/>
                </a:endParaRPr>
              </a:p>
            </p:txBody>
          </p:sp>
          <p:sp>
            <p:nvSpPr>
              <p:cNvPr id="119" name="TextBox 118"/>
              <p:cNvSpPr txBox="1"/>
              <p:nvPr/>
            </p:nvSpPr>
            <p:spPr>
              <a:xfrm>
                <a:off x="133350" y="3395305"/>
                <a:ext cx="1046760" cy="692498"/>
              </a:xfrm>
              <a:prstGeom prst="rect">
                <a:avLst/>
              </a:prstGeom>
              <a:noFill/>
            </p:spPr>
            <p:txBody>
              <a:bodyPr wrap="none" rtlCol="0">
                <a:spAutoFit/>
              </a:bodyPr>
              <a:lstStyle/>
              <a:p>
                <a:r>
                  <a:rPr lang="en-GB" sz="1200" b="1" dirty="0" smtClean="0">
                    <a:latin typeface="Comic Sans MS" pitchFamily="66" charset="0"/>
                  </a:rPr>
                  <a:t>Br</a:t>
                </a:r>
                <a:r>
                  <a:rPr lang="en-GB" sz="1200" b="1" baseline="-25000" dirty="0" smtClean="0">
                    <a:latin typeface="Comic Sans MS" pitchFamily="66" charset="0"/>
                  </a:rPr>
                  <a:t>2</a:t>
                </a:r>
                <a:endParaRPr lang="en-GB" sz="1200" b="1" baseline="-25000" dirty="0">
                  <a:latin typeface="Comic Sans MS" pitchFamily="66" charset="0"/>
                </a:endParaRPr>
              </a:p>
            </p:txBody>
          </p:sp>
          <p:sp>
            <p:nvSpPr>
              <p:cNvPr id="120" name="Oval 119"/>
              <p:cNvSpPr/>
              <p:nvPr/>
            </p:nvSpPr>
            <p:spPr>
              <a:xfrm>
                <a:off x="1321625" y="5764840"/>
                <a:ext cx="1021523" cy="9217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baseline="30000" dirty="0">
                  <a:latin typeface="Comic Sans MS" pitchFamily="66" charset="0"/>
                </a:endParaRPr>
              </a:p>
            </p:txBody>
          </p:sp>
          <p:sp>
            <p:nvSpPr>
              <p:cNvPr id="121" name="Oval 120"/>
              <p:cNvSpPr/>
              <p:nvPr/>
            </p:nvSpPr>
            <p:spPr>
              <a:xfrm>
                <a:off x="2952750" y="5764841"/>
                <a:ext cx="1021522" cy="921709"/>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baseline="30000" dirty="0">
                  <a:latin typeface="Comic Sans MS" pitchFamily="66" charset="0"/>
                </a:endParaRPr>
              </a:p>
            </p:txBody>
          </p:sp>
          <p:sp>
            <p:nvSpPr>
              <p:cNvPr id="122" name="Oval 121"/>
              <p:cNvSpPr/>
              <p:nvPr/>
            </p:nvSpPr>
            <p:spPr>
              <a:xfrm>
                <a:off x="438150" y="5565701"/>
                <a:ext cx="1021522" cy="9217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baseline="30000" dirty="0">
                  <a:latin typeface="Comic Sans MS" pitchFamily="66" charset="0"/>
                </a:endParaRPr>
              </a:p>
            </p:txBody>
          </p:sp>
        </p:grpSp>
        <p:sp>
          <p:nvSpPr>
            <p:cNvPr id="123" name="TextBox 122"/>
            <p:cNvSpPr txBox="1"/>
            <p:nvPr/>
          </p:nvSpPr>
          <p:spPr>
            <a:xfrm>
              <a:off x="3456867" y="4687123"/>
              <a:ext cx="418704" cy="276999"/>
            </a:xfrm>
            <a:prstGeom prst="rect">
              <a:avLst/>
            </a:prstGeom>
            <a:noFill/>
          </p:spPr>
          <p:txBody>
            <a:bodyPr wrap="none" rtlCol="0">
              <a:spAutoFit/>
            </a:bodyPr>
            <a:lstStyle/>
            <a:p>
              <a:r>
                <a:rPr lang="en-GB" sz="1200" b="1" dirty="0" smtClean="0">
                  <a:solidFill>
                    <a:schemeClr val="bg1"/>
                  </a:solidFill>
                  <a:latin typeface="Comic Sans MS" pitchFamily="66" charset="0"/>
                </a:rPr>
                <a:t>Br</a:t>
              </a:r>
              <a:r>
                <a:rPr lang="en-GB" sz="1200" b="1" baseline="30000" dirty="0" smtClean="0">
                  <a:solidFill>
                    <a:schemeClr val="bg1"/>
                  </a:solidFill>
                  <a:latin typeface="Comic Sans MS" pitchFamily="66" charset="0"/>
                </a:rPr>
                <a:t>-</a:t>
              </a:r>
              <a:endParaRPr lang="en-GB" sz="1200" b="1" baseline="30000" dirty="0">
                <a:solidFill>
                  <a:schemeClr val="bg1"/>
                </a:solidFill>
                <a:latin typeface="Comic Sans MS" pitchFamily="66" charset="0"/>
              </a:endParaRPr>
            </a:p>
          </p:txBody>
        </p:sp>
        <p:sp>
          <p:nvSpPr>
            <p:cNvPr id="124" name="TextBox 123"/>
            <p:cNvSpPr txBox="1"/>
            <p:nvPr/>
          </p:nvSpPr>
          <p:spPr>
            <a:xfrm>
              <a:off x="3826949" y="4766779"/>
              <a:ext cx="418704" cy="276999"/>
            </a:xfrm>
            <a:prstGeom prst="rect">
              <a:avLst/>
            </a:prstGeom>
            <a:noFill/>
          </p:spPr>
          <p:txBody>
            <a:bodyPr wrap="none" rtlCol="0">
              <a:spAutoFit/>
            </a:bodyPr>
            <a:lstStyle/>
            <a:p>
              <a:r>
                <a:rPr lang="en-GB" sz="1200" b="1" dirty="0" smtClean="0">
                  <a:solidFill>
                    <a:schemeClr val="bg1"/>
                  </a:solidFill>
                  <a:latin typeface="Comic Sans MS" pitchFamily="66" charset="0"/>
                </a:rPr>
                <a:t>Br</a:t>
              </a:r>
              <a:r>
                <a:rPr lang="en-GB" sz="1200" b="1" baseline="30000" dirty="0" smtClean="0">
                  <a:solidFill>
                    <a:schemeClr val="bg1"/>
                  </a:solidFill>
                  <a:latin typeface="Comic Sans MS" pitchFamily="66" charset="0"/>
                </a:rPr>
                <a:t>-</a:t>
              </a:r>
              <a:endParaRPr lang="en-GB" sz="1200" b="1" baseline="30000" dirty="0">
                <a:solidFill>
                  <a:schemeClr val="bg1"/>
                </a:solidFill>
                <a:latin typeface="Comic Sans MS" pitchFamily="66" charset="0"/>
              </a:endParaRPr>
            </a:p>
          </p:txBody>
        </p:sp>
        <p:sp>
          <p:nvSpPr>
            <p:cNvPr id="125" name="TextBox 124"/>
            <p:cNvSpPr txBox="1"/>
            <p:nvPr/>
          </p:nvSpPr>
          <p:spPr>
            <a:xfrm>
              <a:off x="4461117" y="4769601"/>
              <a:ext cx="482824" cy="276999"/>
            </a:xfrm>
            <a:prstGeom prst="rect">
              <a:avLst/>
            </a:prstGeom>
            <a:noFill/>
          </p:spPr>
          <p:txBody>
            <a:bodyPr wrap="none" rtlCol="0">
              <a:spAutoFit/>
            </a:bodyPr>
            <a:lstStyle/>
            <a:p>
              <a:r>
                <a:rPr lang="en-GB" sz="1200" b="1" dirty="0" smtClean="0">
                  <a:latin typeface="Comic Sans MS" pitchFamily="66" charset="0"/>
                </a:rPr>
                <a:t>Pb</a:t>
              </a:r>
              <a:r>
                <a:rPr lang="en-GB" sz="1200" b="1" baseline="30000" dirty="0" smtClean="0">
                  <a:latin typeface="Comic Sans MS" pitchFamily="66" charset="0"/>
                </a:rPr>
                <a:t>2+</a:t>
              </a:r>
              <a:endParaRPr lang="en-GB" sz="1200" b="1" baseline="30000" dirty="0">
                <a:latin typeface="Comic Sans MS" pitchFamily="66" charset="0"/>
              </a:endParaRPr>
            </a:p>
          </p:txBody>
        </p:sp>
      </p:grpSp>
      <p:graphicFrame>
        <p:nvGraphicFramePr>
          <p:cNvPr id="4" name="Table 3"/>
          <p:cNvGraphicFramePr>
            <a:graphicFrameLocks noGrp="1"/>
          </p:cNvGraphicFramePr>
          <p:nvPr>
            <p:extLst>
              <p:ext uri="{D42A27DB-BD31-4B8C-83A1-F6EECF244321}">
                <p14:modId xmlns:p14="http://schemas.microsoft.com/office/powerpoint/2010/main" val="1583239430"/>
              </p:ext>
            </p:extLst>
          </p:nvPr>
        </p:nvGraphicFramePr>
        <p:xfrm>
          <a:off x="4716016" y="5661248"/>
          <a:ext cx="4248472" cy="1005840"/>
        </p:xfrm>
        <a:graphic>
          <a:graphicData uri="http://schemas.openxmlformats.org/drawingml/2006/table">
            <a:tbl>
              <a:tblPr firstRow="1" bandRow="1">
                <a:tableStyleId>{5940675A-B579-460E-94D1-54222C63F5DA}</a:tableStyleId>
              </a:tblPr>
              <a:tblGrid>
                <a:gridCol w="2124236"/>
                <a:gridCol w="2124236"/>
              </a:tblGrid>
              <a:tr h="0">
                <a:tc>
                  <a:txBody>
                    <a:bodyPr/>
                    <a:lstStyle/>
                    <a:p>
                      <a:r>
                        <a:rPr lang="en-GB" sz="1600" b="1" dirty="0" smtClean="0">
                          <a:latin typeface="Segoe Print" pitchFamily="2" charset="0"/>
                        </a:rPr>
                        <a:t>O</a:t>
                      </a:r>
                      <a:r>
                        <a:rPr lang="en-GB" sz="1400" dirty="0" smtClean="0">
                          <a:latin typeface="Segoe Print" pitchFamily="2" charset="0"/>
                        </a:rPr>
                        <a:t> </a:t>
                      </a:r>
                      <a:r>
                        <a:rPr lang="en-GB" sz="1400" dirty="0" err="1" smtClean="0">
                          <a:latin typeface="Segoe Print" pitchFamily="2" charset="0"/>
                        </a:rPr>
                        <a:t>xidation</a:t>
                      </a:r>
                      <a:endParaRPr lang="en-GB" sz="1400" dirty="0">
                        <a:latin typeface="Segoe Print" pitchFamily="2" charset="0"/>
                      </a:endParaRPr>
                    </a:p>
                  </a:txBody>
                  <a:tcPr/>
                </a:tc>
                <a:tc>
                  <a:txBody>
                    <a:bodyPr/>
                    <a:lstStyle/>
                    <a:p>
                      <a:r>
                        <a:rPr lang="en-GB" sz="1600" b="1" dirty="0" smtClean="0">
                          <a:latin typeface="Segoe Print" pitchFamily="2" charset="0"/>
                        </a:rPr>
                        <a:t>R</a:t>
                      </a:r>
                      <a:r>
                        <a:rPr lang="en-GB" sz="1400" dirty="0" smtClean="0">
                          <a:latin typeface="Segoe Print" pitchFamily="2" charset="0"/>
                        </a:rPr>
                        <a:t> </a:t>
                      </a:r>
                      <a:r>
                        <a:rPr lang="en-GB" sz="1400" dirty="0" err="1" smtClean="0">
                          <a:latin typeface="Segoe Print" pitchFamily="2" charset="0"/>
                        </a:rPr>
                        <a:t>eduction</a:t>
                      </a:r>
                      <a:endParaRPr lang="en-GB" sz="1400" dirty="0">
                        <a:latin typeface="Segoe Print" pitchFamily="2" charset="0"/>
                      </a:endParaRPr>
                    </a:p>
                  </a:txBody>
                  <a:tcPr/>
                </a:tc>
              </a:tr>
              <a:tr h="0">
                <a:tc>
                  <a:txBody>
                    <a:bodyPr/>
                    <a:lstStyle/>
                    <a:p>
                      <a:r>
                        <a:rPr lang="en-GB" sz="1600" b="1" dirty="0" smtClean="0">
                          <a:latin typeface="Segoe Print" pitchFamily="2" charset="0"/>
                        </a:rPr>
                        <a:t>I</a:t>
                      </a:r>
                      <a:r>
                        <a:rPr lang="en-GB" sz="1400" dirty="0" smtClean="0">
                          <a:latin typeface="Segoe Print" pitchFamily="2" charset="0"/>
                        </a:rPr>
                        <a:t> s</a:t>
                      </a:r>
                    </a:p>
                  </a:txBody>
                  <a:tcPr/>
                </a:tc>
                <a:tc>
                  <a:txBody>
                    <a:bodyPr/>
                    <a:lstStyle/>
                    <a:p>
                      <a:r>
                        <a:rPr lang="en-GB" sz="1600" b="1" dirty="0" smtClean="0">
                          <a:latin typeface="Segoe Print" pitchFamily="2" charset="0"/>
                        </a:rPr>
                        <a:t>I</a:t>
                      </a:r>
                      <a:r>
                        <a:rPr lang="en-GB" sz="1400" dirty="0" smtClean="0">
                          <a:latin typeface="Segoe Print" pitchFamily="2" charset="0"/>
                        </a:rPr>
                        <a:t> s</a:t>
                      </a:r>
                      <a:endParaRPr lang="en-GB" sz="1400" dirty="0">
                        <a:latin typeface="Segoe Print" pitchFamily="2" charset="0"/>
                      </a:endParaRPr>
                    </a:p>
                  </a:txBody>
                  <a:tcPr/>
                </a:tc>
              </a:tr>
              <a:tr h="0">
                <a:tc>
                  <a:txBody>
                    <a:bodyPr/>
                    <a:lstStyle/>
                    <a:p>
                      <a:r>
                        <a:rPr lang="en-GB" sz="1600" b="1" dirty="0" smtClean="0">
                          <a:latin typeface="Segoe Print" pitchFamily="2" charset="0"/>
                        </a:rPr>
                        <a:t>L</a:t>
                      </a:r>
                      <a:r>
                        <a:rPr lang="en-GB" sz="1400" dirty="0" smtClean="0">
                          <a:latin typeface="Segoe Print" pitchFamily="2" charset="0"/>
                        </a:rPr>
                        <a:t> </a:t>
                      </a:r>
                      <a:r>
                        <a:rPr lang="en-GB" sz="1400" dirty="0" err="1" smtClean="0">
                          <a:latin typeface="Segoe Print" pitchFamily="2" charset="0"/>
                        </a:rPr>
                        <a:t>oss</a:t>
                      </a:r>
                      <a:endParaRPr lang="en-GB" sz="1400" dirty="0">
                        <a:latin typeface="Segoe Print" pitchFamily="2" charset="0"/>
                      </a:endParaRPr>
                    </a:p>
                  </a:txBody>
                  <a:tcPr/>
                </a:tc>
                <a:tc>
                  <a:txBody>
                    <a:bodyPr/>
                    <a:lstStyle/>
                    <a:p>
                      <a:r>
                        <a:rPr lang="en-GB" sz="1600" b="1" dirty="0" smtClean="0">
                          <a:latin typeface="Segoe Print" pitchFamily="2" charset="0"/>
                        </a:rPr>
                        <a:t>G</a:t>
                      </a:r>
                      <a:r>
                        <a:rPr lang="en-GB" sz="1400" dirty="0" smtClean="0">
                          <a:latin typeface="Segoe Print" pitchFamily="2" charset="0"/>
                        </a:rPr>
                        <a:t> ain</a:t>
                      </a:r>
                      <a:endParaRPr lang="en-GB" sz="1400" dirty="0">
                        <a:latin typeface="Segoe Print" pitchFamily="2" charset="0"/>
                      </a:endParaRPr>
                    </a:p>
                  </a:txBody>
                  <a:tcPr/>
                </a:tc>
              </a:tr>
            </a:tbl>
          </a:graphicData>
        </a:graphic>
      </p:graphicFrame>
      <p:sp>
        <p:nvSpPr>
          <p:cNvPr id="126" name="Right Arrow 125"/>
          <p:cNvSpPr/>
          <p:nvPr/>
        </p:nvSpPr>
        <p:spPr>
          <a:xfrm rot="20519541" flipV="1">
            <a:off x="4221831" y="6281841"/>
            <a:ext cx="552400" cy="249660"/>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30435" y="6359311"/>
            <a:ext cx="1564852" cy="307777"/>
          </a:xfrm>
          <a:prstGeom prst="rect">
            <a:avLst/>
          </a:prstGeom>
          <a:ln w="12700">
            <a:solidFill>
              <a:srgbClr val="000000"/>
            </a:solidFill>
          </a:ln>
        </p:spPr>
        <p:txBody>
          <a:bodyPr wrap="none">
            <a:spAutoFit/>
          </a:bodyPr>
          <a:lstStyle/>
          <a:p>
            <a:r>
              <a:rPr lang="en-GB" sz="1400" dirty="0" smtClean="0">
                <a:latin typeface="Comic Sans MS" pitchFamily="66" charset="0"/>
                <a:cs typeface="Arial" pitchFamily="34" charset="0"/>
              </a:rPr>
              <a:t>OF ELECTRONS</a:t>
            </a:r>
            <a:endParaRPr lang="en-GB" sz="1400" dirty="0">
              <a:latin typeface="Comic Sans MS" pitchFamily="66" charset="0"/>
              <a:cs typeface="Arial" pitchFamily="34" charset="0"/>
            </a:endParaRPr>
          </a:p>
        </p:txBody>
      </p:sp>
    </p:spTree>
    <p:extLst>
      <p:ext uri="{BB962C8B-B14F-4D97-AF65-F5344CB8AC3E}">
        <p14:creationId xmlns:p14="http://schemas.microsoft.com/office/powerpoint/2010/main" val="1375849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Electrolysis – Molten</a:t>
            </a:r>
          </a:p>
        </p:txBody>
      </p:sp>
      <p:sp>
        <p:nvSpPr>
          <p:cNvPr id="43" name="Content Placeholder 2"/>
          <p:cNvSpPr>
            <a:spLocks noGrp="1"/>
          </p:cNvSpPr>
          <p:nvPr>
            <p:ph idx="1"/>
          </p:nvPr>
        </p:nvSpPr>
        <p:spPr>
          <a:xfrm>
            <a:off x="286206" y="1176919"/>
            <a:ext cx="8820472" cy="5239781"/>
          </a:xfrm>
        </p:spPr>
        <p:txBody>
          <a:bodyPr>
            <a:normAutofit lnSpcReduction="10000"/>
          </a:bodyPr>
          <a:lstStyle/>
          <a:p>
            <a:pPr marL="457200" indent="-457200">
              <a:buFont typeface="+mj-lt"/>
              <a:buAutoNum type="arabicPeriod"/>
            </a:pPr>
            <a:r>
              <a:rPr lang="en-GB" sz="2000" dirty="0" smtClean="0">
                <a:latin typeface="Comic Sans MS" pitchFamily="66" charset="0"/>
              </a:rPr>
              <a:t>Why can’t ionic solids conduct electricity?</a:t>
            </a:r>
          </a:p>
          <a:p>
            <a:pPr marL="457200" indent="-457200">
              <a:buFont typeface="+mj-lt"/>
              <a:buAutoNum type="arabicPeriod"/>
            </a:pPr>
            <a:r>
              <a:rPr lang="en-GB" sz="2000" dirty="0" smtClean="0">
                <a:latin typeface="Comic Sans MS" pitchFamily="66" charset="0"/>
                <a:sym typeface="Wingdings" panose="05000000000000000000" pitchFamily="2" charset="2"/>
              </a:rPr>
              <a:t>What is the name given to the positive electrode?</a:t>
            </a:r>
          </a:p>
          <a:p>
            <a:pPr marL="457200" indent="-457200">
              <a:buFont typeface="+mj-lt"/>
              <a:buAutoNum type="arabicPeriod"/>
            </a:pPr>
            <a:r>
              <a:rPr lang="en-GB" sz="2000" dirty="0" smtClean="0">
                <a:latin typeface="Comic Sans MS" pitchFamily="66" charset="0"/>
                <a:sym typeface="Wingdings" panose="05000000000000000000" pitchFamily="2" charset="2"/>
              </a:rPr>
              <a:t>What is a compound split up into using electrolysis?</a:t>
            </a:r>
          </a:p>
          <a:p>
            <a:pPr marL="457200" indent="-457200">
              <a:buFont typeface="+mj-lt"/>
              <a:buAutoNum type="arabicPeriod"/>
            </a:pPr>
            <a:r>
              <a:rPr lang="en-GB" sz="2000" dirty="0" smtClean="0">
                <a:latin typeface="Comic Sans MS" pitchFamily="66" charset="0"/>
                <a:sym typeface="Wingdings" panose="05000000000000000000" pitchFamily="2" charset="2"/>
              </a:rPr>
              <a:t>What is the </a:t>
            </a:r>
            <a:r>
              <a:rPr lang="en-GB" sz="2000" dirty="0">
                <a:latin typeface="Comic Sans MS" pitchFamily="66" charset="0"/>
                <a:sym typeface="Wingdings" panose="05000000000000000000" pitchFamily="2" charset="2"/>
              </a:rPr>
              <a:t>solution or melt that is electrolysed </a:t>
            </a:r>
            <a:r>
              <a:rPr lang="en-GB" sz="2000" dirty="0" smtClean="0">
                <a:latin typeface="Comic Sans MS" pitchFamily="66" charset="0"/>
                <a:sym typeface="Wingdings" panose="05000000000000000000" pitchFamily="2" charset="2"/>
              </a:rPr>
              <a:t>called?</a:t>
            </a:r>
          </a:p>
          <a:p>
            <a:pPr marL="457200" indent="-457200">
              <a:buFont typeface="+mj-lt"/>
              <a:buAutoNum type="arabicPeriod"/>
            </a:pPr>
            <a:r>
              <a:rPr lang="en-GB" sz="2000" dirty="0" smtClean="0">
                <a:latin typeface="Comic Sans MS" pitchFamily="66" charset="0"/>
                <a:sym typeface="Wingdings" panose="05000000000000000000" pitchFamily="2" charset="2"/>
              </a:rPr>
              <a:t>What does the acronym O I L R I G stand for?</a:t>
            </a:r>
          </a:p>
          <a:p>
            <a:pPr marL="457200" indent="-457200">
              <a:buFont typeface="+mj-lt"/>
              <a:buAutoNum type="arabicPeriod"/>
            </a:pPr>
            <a:r>
              <a:rPr lang="en-GB" sz="2000" dirty="0" smtClean="0">
                <a:latin typeface="Comic Sans MS" pitchFamily="66" charset="0"/>
                <a:sym typeface="Wingdings" panose="05000000000000000000" pitchFamily="2" charset="2"/>
              </a:rPr>
              <a:t>Br</a:t>
            </a:r>
            <a:r>
              <a:rPr lang="en-GB" sz="2000" baseline="30000" dirty="0" smtClean="0">
                <a:latin typeface="Comic Sans MS" pitchFamily="66" charset="0"/>
                <a:sym typeface="Wingdings" panose="05000000000000000000" pitchFamily="2" charset="2"/>
              </a:rPr>
              <a:t>-</a:t>
            </a:r>
            <a:r>
              <a:rPr lang="en-GB" sz="2000" dirty="0" smtClean="0">
                <a:latin typeface="Comic Sans MS" pitchFamily="66" charset="0"/>
                <a:sym typeface="Wingdings" panose="05000000000000000000" pitchFamily="2" charset="2"/>
              </a:rPr>
              <a:t> ions reach the positive electrode and loose electrons to form bromine gas, is this process oxidation or reduction?</a:t>
            </a:r>
          </a:p>
          <a:p>
            <a:pPr marL="457200" indent="-457200">
              <a:buFont typeface="+mj-lt"/>
              <a:buAutoNum type="arabicPeriod"/>
            </a:pPr>
            <a:r>
              <a:rPr lang="en-GB" sz="2000" dirty="0" smtClean="0">
                <a:latin typeface="Comic Sans MS" pitchFamily="66" charset="0"/>
                <a:sym typeface="Wingdings" panose="05000000000000000000" pitchFamily="2" charset="2"/>
              </a:rPr>
              <a:t>What ions are present in calcium iodide and which electrode would each ion go to?</a:t>
            </a:r>
          </a:p>
          <a:p>
            <a:pPr marL="457200" indent="-457200">
              <a:buFont typeface="+mj-lt"/>
              <a:buAutoNum type="arabicPeriod"/>
            </a:pPr>
            <a:endParaRPr lang="en-GB" sz="2000" dirty="0">
              <a:latin typeface="Comic Sans MS" pitchFamily="66" charset="0"/>
              <a:sym typeface="Wingdings" panose="05000000000000000000" pitchFamily="2" charset="2"/>
            </a:endParaRPr>
          </a:p>
          <a:p>
            <a:pPr marL="0" indent="0" algn="ctr">
              <a:buNone/>
            </a:pPr>
            <a:r>
              <a:rPr lang="en-GB" sz="2000" i="1" dirty="0">
                <a:latin typeface="Comic Sans MS" pitchFamily="66" charset="0"/>
              </a:rPr>
              <a:t>Balance and complete the following reactions:</a:t>
            </a:r>
          </a:p>
          <a:p>
            <a:pPr marL="457200" indent="-457200">
              <a:lnSpc>
                <a:spcPct val="160000"/>
              </a:lnSpc>
              <a:buFont typeface="+mj-lt"/>
              <a:buAutoNum type="arabicPeriod"/>
            </a:pPr>
            <a:r>
              <a:rPr lang="en-GB" sz="2000" dirty="0" smtClean="0">
                <a:latin typeface="Comic Sans MS" pitchFamily="66" charset="0"/>
              </a:rPr>
              <a:t>__Ca</a:t>
            </a:r>
            <a:r>
              <a:rPr lang="en-GB" sz="2000" baseline="30000" dirty="0" smtClean="0">
                <a:latin typeface="Comic Sans MS" pitchFamily="66" charset="0"/>
              </a:rPr>
              <a:t>2+</a:t>
            </a:r>
            <a:r>
              <a:rPr lang="en-GB" sz="2000" dirty="0">
                <a:latin typeface="Comic Sans MS" pitchFamily="66" charset="0"/>
              </a:rPr>
              <a:t> </a:t>
            </a:r>
            <a:r>
              <a:rPr lang="en-GB" sz="2000" dirty="0" smtClean="0">
                <a:latin typeface="Comic Sans MS" pitchFamily="66" charset="0"/>
              </a:rPr>
              <a:t> +  __e</a:t>
            </a:r>
            <a:r>
              <a:rPr lang="en-GB" sz="2000" baseline="30000" dirty="0" smtClean="0">
                <a:latin typeface="Comic Sans MS" pitchFamily="66" charset="0"/>
              </a:rPr>
              <a:t>-</a:t>
            </a:r>
            <a:r>
              <a:rPr lang="en-GB" sz="2000" dirty="0">
                <a:latin typeface="Comic Sans MS" pitchFamily="66" charset="0"/>
              </a:rPr>
              <a:t> </a:t>
            </a:r>
            <a:r>
              <a:rPr lang="en-GB" sz="2000" dirty="0" smtClean="0">
                <a:latin typeface="Comic Sans MS" pitchFamily="66" charset="0"/>
              </a:rPr>
              <a:t> </a:t>
            </a:r>
            <a:r>
              <a:rPr lang="en-GB" sz="2000" dirty="0" smtClean="0">
                <a:latin typeface="Comic Sans MS" pitchFamily="66" charset="0"/>
                <a:sym typeface="Wingdings" panose="05000000000000000000" pitchFamily="2" charset="2"/>
              </a:rPr>
              <a:t>  __Ca</a:t>
            </a:r>
            <a:endParaRPr lang="en-GB" sz="2000" dirty="0">
              <a:latin typeface="Comic Sans MS" pitchFamily="66" charset="0"/>
              <a:sym typeface="Wingdings" panose="05000000000000000000" pitchFamily="2" charset="2"/>
            </a:endParaRPr>
          </a:p>
          <a:p>
            <a:pPr marL="457200" indent="-457200">
              <a:lnSpc>
                <a:spcPct val="160000"/>
              </a:lnSpc>
              <a:buFont typeface="+mj-lt"/>
              <a:buAutoNum type="arabicPeriod"/>
            </a:pPr>
            <a:r>
              <a:rPr lang="en-GB" sz="2000" dirty="0" smtClean="0">
                <a:latin typeface="Comic Sans MS" pitchFamily="66" charset="0"/>
              </a:rPr>
              <a:t>__Cl</a:t>
            </a:r>
            <a:r>
              <a:rPr lang="en-GB" sz="2000" baseline="30000" dirty="0">
                <a:latin typeface="Comic Sans MS" pitchFamily="66" charset="0"/>
              </a:rPr>
              <a:t>-</a:t>
            </a:r>
            <a:r>
              <a:rPr lang="en-GB" sz="2000" dirty="0" smtClean="0">
                <a:latin typeface="Comic Sans MS" pitchFamily="66" charset="0"/>
              </a:rPr>
              <a:t>  </a:t>
            </a:r>
            <a:r>
              <a:rPr lang="en-GB" sz="2000" dirty="0" smtClean="0">
                <a:latin typeface="Comic Sans MS" pitchFamily="66" charset="0"/>
                <a:sym typeface="Wingdings" panose="05000000000000000000" pitchFamily="2" charset="2"/>
              </a:rPr>
              <a:t>  Cl</a:t>
            </a:r>
            <a:r>
              <a:rPr lang="en-GB" sz="2000" baseline="-25000" dirty="0" smtClean="0">
                <a:latin typeface="Comic Sans MS" pitchFamily="66" charset="0"/>
                <a:sym typeface="Wingdings" panose="05000000000000000000" pitchFamily="2" charset="2"/>
              </a:rPr>
              <a:t>2</a:t>
            </a:r>
            <a:r>
              <a:rPr lang="en-GB" sz="2000" dirty="0" smtClean="0">
                <a:latin typeface="Comic Sans MS" pitchFamily="66" charset="0"/>
                <a:sym typeface="Wingdings" panose="05000000000000000000" pitchFamily="2" charset="2"/>
              </a:rPr>
              <a:t>  +  __e</a:t>
            </a:r>
            <a:r>
              <a:rPr lang="en-GB" sz="2000" baseline="30000" dirty="0" smtClean="0">
                <a:latin typeface="Comic Sans MS" pitchFamily="66" charset="0"/>
                <a:sym typeface="Wingdings" panose="05000000000000000000" pitchFamily="2" charset="2"/>
              </a:rPr>
              <a:t>-</a:t>
            </a:r>
          </a:p>
          <a:p>
            <a:pPr marL="457200" indent="-457200">
              <a:lnSpc>
                <a:spcPct val="160000"/>
              </a:lnSpc>
              <a:buFont typeface="+mj-lt"/>
              <a:buAutoNum type="arabicPeriod"/>
            </a:pPr>
            <a:r>
              <a:rPr lang="en-GB" sz="2000" dirty="0" smtClean="0">
                <a:latin typeface="Comic Sans MS" pitchFamily="66" charset="0"/>
                <a:sym typeface="Wingdings" panose="05000000000000000000" pitchFamily="2" charset="2"/>
              </a:rPr>
              <a:t>__CaCl</a:t>
            </a:r>
            <a:r>
              <a:rPr lang="en-GB" sz="2000" baseline="-25000" dirty="0" smtClean="0">
                <a:latin typeface="Comic Sans MS" pitchFamily="66" charset="0"/>
                <a:sym typeface="Wingdings" panose="05000000000000000000" pitchFamily="2" charset="2"/>
              </a:rPr>
              <a:t>2</a:t>
            </a:r>
            <a:r>
              <a:rPr lang="en-GB" sz="2000" dirty="0" smtClean="0">
                <a:latin typeface="Comic Sans MS" pitchFamily="66" charset="0"/>
                <a:sym typeface="Wingdings" panose="05000000000000000000" pitchFamily="2" charset="2"/>
              </a:rPr>
              <a:t>    __Ca</a:t>
            </a:r>
            <a:r>
              <a:rPr lang="en-GB" sz="2000" baseline="30000" dirty="0" smtClean="0">
                <a:latin typeface="Comic Sans MS" pitchFamily="66" charset="0"/>
                <a:sym typeface="Wingdings" panose="05000000000000000000" pitchFamily="2" charset="2"/>
              </a:rPr>
              <a:t>2+</a:t>
            </a:r>
            <a:r>
              <a:rPr lang="en-GB" sz="2000" dirty="0" smtClean="0">
                <a:latin typeface="Comic Sans MS" pitchFamily="66" charset="0"/>
                <a:sym typeface="Wingdings" panose="05000000000000000000" pitchFamily="2" charset="2"/>
              </a:rPr>
              <a:t>  +  __Cl</a:t>
            </a:r>
            <a:r>
              <a:rPr lang="en-GB" sz="2000" baseline="30000" dirty="0" smtClean="0">
                <a:latin typeface="Comic Sans MS" pitchFamily="66" charset="0"/>
                <a:sym typeface="Wingdings" panose="05000000000000000000" pitchFamily="2" charset="2"/>
              </a:rPr>
              <a:t>-</a:t>
            </a:r>
            <a:endParaRPr lang="en-GB" sz="2000" baseline="30000" dirty="0">
              <a:latin typeface="Comic Sans MS" pitchFamily="66" charset="0"/>
              <a:sym typeface="Wingdings" panose="05000000000000000000" pitchFamily="2" charset="2"/>
            </a:endParaRPr>
          </a:p>
        </p:txBody>
      </p:sp>
    </p:spTree>
    <p:extLst>
      <p:ext uri="{BB962C8B-B14F-4D97-AF65-F5344CB8AC3E}">
        <p14:creationId xmlns:p14="http://schemas.microsoft.com/office/powerpoint/2010/main" val="56043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a:latin typeface="Segoe Print" pitchFamily="2" charset="0"/>
              </a:rPr>
              <a:t>Electrolysis - </a:t>
            </a:r>
            <a:r>
              <a:rPr lang="en-GB" sz="5000" b="1" u="sng" dirty="0" smtClean="0">
                <a:latin typeface="Segoe Print" pitchFamily="2" charset="0"/>
              </a:rPr>
              <a:t>Solutions</a:t>
            </a:r>
            <a:endParaRPr lang="en-GB" sz="5000" b="1" u="sng" dirty="0">
              <a:latin typeface="Segoe Print" pitchFamily="2" charset="0"/>
            </a:endParaRPr>
          </a:p>
        </p:txBody>
      </p:sp>
      <p:sp>
        <p:nvSpPr>
          <p:cNvPr id="2" name="Rectangle 1"/>
          <p:cNvSpPr/>
          <p:nvPr/>
        </p:nvSpPr>
        <p:spPr>
          <a:xfrm>
            <a:off x="107504" y="1355300"/>
            <a:ext cx="4248472" cy="1600438"/>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At the negative electrode, positively charged </a:t>
            </a:r>
            <a:r>
              <a:rPr lang="en-GB" sz="1400" dirty="0" smtClean="0">
                <a:latin typeface="Comic Sans MS" pitchFamily="66" charset="0"/>
                <a:cs typeface="Arial" pitchFamily="34" charset="0"/>
              </a:rPr>
              <a:t>ions gain </a:t>
            </a:r>
            <a:r>
              <a:rPr lang="en-GB" sz="1400" dirty="0">
                <a:latin typeface="Comic Sans MS" pitchFamily="66" charset="0"/>
                <a:cs typeface="Arial" pitchFamily="34" charset="0"/>
              </a:rPr>
              <a:t>electrons (reduction) and at the </a:t>
            </a:r>
            <a:r>
              <a:rPr lang="en-GB" sz="1400" dirty="0" smtClean="0">
                <a:latin typeface="Comic Sans MS" pitchFamily="66" charset="0"/>
                <a:cs typeface="Arial" pitchFamily="34" charset="0"/>
              </a:rPr>
              <a:t>positive electrode</a:t>
            </a:r>
            <a:r>
              <a:rPr lang="en-GB" sz="1400" dirty="0">
                <a:latin typeface="Comic Sans MS" pitchFamily="66" charset="0"/>
                <a:cs typeface="Arial" pitchFamily="34" charset="0"/>
              </a:rPr>
              <a:t>, negatively charged ions lose </a:t>
            </a:r>
            <a:r>
              <a:rPr lang="en-GB" sz="1400" dirty="0" smtClean="0">
                <a:latin typeface="Comic Sans MS" pitchFamily="66" charset="0"/>
                <a:cs typeface="Arial" pitchFamily="34" charset="0"/>
              </a:rPr>
              <a:t>electrons (oxidation</a:t>
            </a:r>
            <a:r>
              <a:rPr lang="en-GB" sz="1400" dirty="0">
                <a:latin typeface="Comic Sans MS" pitchFamily="66" charset="0"/>
                <a:cs typeface="Arial" pitchFamily="34" charset="0"/>
              </a:rPr>
              <a:t>).</a:t>
            </a:r>
          </a:p>
          <a:p>
            <a:r>
              <a:rPr lang="en-GB" sz="1400" dirty="0" smtClean="0">
                <a:latin typeface="Comic Sans MS" pitchFamily="66" charset="0"/>
                <a:cs typeface="Arial" pitchFamily="34" charset="0"/>
              </a:rPr>
              <a:t>If </a:t>
            </a:r>
            <a:r>
              <a:rPr lang="en-GB" sz="1400" dirty="0">
                <a:latin typeface="Comic Sans MS" pitchFamily="66" charset="0"/>
                <a:cs typeface="Arial" pitchFamily="34" charset="0"/>
              </a:rPr>
              <a:t>there is a mixture of ions, the </a:t>
            </a:r>
            <a:r>
              <a:rPr lang="en-GB" sz="1400" dirty="0" smtClean="0">
                <a:latin typeface="Comic Sans MS" pitchFamily="66" charset="0"/>
                <a:cs typeface="Arial" pitchFamily="34" charset="0"/>
              </a:rPr>
              <a:t>products formed depend </a:t>
            </a:r>
            <a:r>
              <a:rPr lang="en-GB" sz="1400" dirty="0">
                <a:latin typeface="Comic Sans MS" pitchFamily="66" charset="0"/>
                <a:cs typeface="Arial" pitchFamily="34" charset="0"/>
              </a:rPr>
              <a:t>on the reactivity of the </a:t>
            </a:r>
            <a:r>
              <a:rPr lang="en-GB" sz="1400" dirty="0" smtClean="0">
                <a:latin typeface="Comic Sans MS" pitchFamily="66" charset="0"/>
                <a:cs typeface="Arial" pitchFamily="34" charset="0"/>
              </a:rPr>
              <a:t>elements involved</a:t>
            </a:r>
            <a:r>
              <a:rPr lang="en-GB" sz="1400" dirty="0">
                <a:latin typeface="Comic Sans MS" pitchFamily="66" charset="0"/>
                <a:cs typeface="Arial" pitchFamily="34" charset="0"/>
              </a:rPr>
              <a:t>.</a:t>
            </a:r>
          </a:p>
        </p:txBody>
      </p:sp>
      <p:sp>
        <p:nvSpPr>
          <p:cNvPr id="29" name="Rectangle 28"/>
          <p:cNvSpPr/>
          <p:nvPr/>
        </p:nvSpPr>
        <p:spPr>
          <a:xfrm>
            <a:off x="4716016" y="1355299"/>
            <a:ext cx="4248472" cy="1384995"/>
          </a:xfrm>
          <a:prstGeom prst="rect">
            <a:avLst/>
          </a:prstGeom>
          <a:noFill/>
          <a:ln w="12700">
            <a:solidFill>
              <a:schemeClr val="tx1"/>
            </a:solidFill>
          </a:ln>
        </p:spPr>
        <p:txBody>
          <a:bodyPr wrap="square">
            <a:spAutoFit/>
          </a:bodyPr>
          <a:lstStyle/>
          <a:p>
            <a:r>
              <a:rPr lang="en-GB" sz="1200" u="sng" dirty="0">
                <a:latin typeface="Comic Sans MS" pitchFamily="66" charset="0"/>
                <a:cs typeface="Arial" pitchFamily="34" charset="0"/>
              </a:rPr>
              <a:t>Electroplating</a:t>
            </a:r>
          </a:p>
          <a:p>
            <a:r>
              <a:rPr lang="en-GB" sz="1200" dirty="0">
                <a:latin typeface="Comic Sans MS" pitchFamily="66" charset="0"/>
                <a:cs typeface="Arial" pitchFamily="34" charset="0"/>
              </a:rPr>
              <a:t>Electrolysis is used to electroplate objects. This </a:t>
            </a:r>
            <a:r>
              <a:rPr lang="en-GB" sz="1200" dirty="0" smtClean="0">
                <a:latin typeface="Comic Sans MS" pitchFamily="66" charset="0"/>
                <a:cs typeface="Arial" pitchFamily="34" charset="0"/>
              </a:rPr>
              <a:t>may be </a:t>
            </a:r>
            <a:r>
              <a:rPr lang="en-GB" sz="1200" dirty="0">
                <a:latin typeface="Comic Sans MS" pitchFamily="66" charset="0"/>
                <a:cs typeface="Arial" pitchFamily="34" charset="0"/>
              </a:rPr>
              <a:t>for a variety of reasons and includes </a:t>
            </a:r>
            <a:r>
              <a:rPr lang="en-GB" sz="1200" dirty="0" smtClean="0">
                <a:latin typeface="Comic Sans MS" pitchFamily="66" charset="0"/>
                <a:cs typeface="Arial" pitchFamily="34" charset="0"/>
              </a:rPr>
              <a:t>copper plating </a:t>
            </a:r>
            <a:r>
              <a:rPr lang="en-GB" sz="1200" dirty="0">
                <a:latin typeface="Comic Sans MS" pitchFamily="66" charset="0"/>
                <a:cs typeface="Arial" pitchFamily="34" charset="0"/>
              </a:rPr>
              <a:t>and silver plating.</a:t>
            </a:r>
          </a:p>
          <a:p>
            <a:r>
              <a:rPr lang="en-GB" sz="1200" dirty="0">
                <a:latin typeface="Comic Sans MS" pitchFamily="66" charset="0"/>
                <a:cs typeface="Arial" pitchFamily="34" charset="0"/>
              </a:rPr>
              <a:t>Passing a current through a solution containing Cu2+ ions or Ag+ ions will result in the silver or copper being deposited on the </a:t>
            </a:r>
            <a:r>
              <a:rPr lang="en-GB" sz="1200" dirty="0" smtClean="0">
                <a:latin typeface="Comic Sans MS" pitchFamily="66" charset="0"/>
                <a:cs typeface="Arial" pitchFamily="34" charset="0"/>
              </a:rPr>
              <a:t>cathode.</a:t>
            </a:r>
            <a:endParaRPr lang="en-GB" sz="1200" dirty="0">
              <a:latin typeface="Comic Sans MS" pitchFamily="66" charset="0"/>
              <a:cs typeface="Arial" pitchFamily="34" charset="0"/>
            </a:endParaRPr>
          </a:p>
        </p:txBody>
      </p:sp>
      <p:sp>
        <p:nvSpPr>
          <p:cNvPr id="30" name="TextBox 29"/>
          <p:cNvSpPr txBox="1"/>
          <p:nvPr/>
        </p:nvSpPr>
        <p:spPr>
          <a:xfrm>
            <a:off x="4716016" y="2852936"/>
            <a:ext cx="4248472" cy="1569660"/>
          </a:xfrm>
          <a:prstGeom prst="rect">
            <a:avLst/>
          </a:prstGeom>
          <a:noFill/>
          <a:ln w="12700">
            <a:solidFill>
              <a:srgbClr val="000000"/>
            </a:solidFill>
          </a:ln>
        </p:spPr>
        <p:txBody>
          <a:bodyPr wrap="square" rtlCol="0">
            <a:spAutoFit/>
          </a:bodyPr>
          <a:lstStyle/>
          <a:p>
            <a:r>
              <a:rPr lang="en-GB" sz="1200" u="sng" dirty="0">
                <a:latin typeface="Comic Sans MS" pitchFamily="66" charset="0"/>
                <a:cs typeface="Arial" pitchFamily="34" charset="0"/>
              </a:rPr>
              <a:t>Extraction of aluminium</a:t>
            </a:r>
          </a:p>
          <a:p>
            <a:pPr marL="285750" indent="-285750">
              <a:buFont typeface="Arial" pitchFamily="34" charset="0"/>
              <a:buChar char="•"/>
            </a:pPr>
            <a:r>
              <a:rPr lang="en-GB" sz="1200" dirty="0">
                <a:latin typeface="Comic Sans MS" pitchFamily="66" charset="0"/>
                <a:cs typeface="Arial" pitchFamily="34" charset="0"/>
              </a:rPr>
              <a:t>Bauxite – aluminium ore </a:t>
            </a:r>
            <a:r>
              <a:rPr lang="en-GB" sz="1200" dirty="0" smtClean="0">
                <a:latin typeface="Comic Sans MS" pitchFamily="66" charset="0"/>
                <a:cs typeface="Arial" pitchFamily="34" charset="0"/>
              </a:rPr>
              <a:t>containing </a:t>
            </a:r>
            <a:r>
              <a:rPr lang="en-GB" sz="1200" dirty="0">
                <a:latin typeface="Comic Sans MS" pitchFamily="66" charset="0"/>
                <a:cs typeface="Arial" pitchFamily="34" charset="0"/>
              </a:rPr>
              <a:t>aluminium </a:t>
            </a:r>
            <a:r>
              <a:rPr lang="en-GB" sz="1200" dirty="0" smtClean="0">
                <a:latin typeface="Comic Sans MS" pitchFamily="66" charset="0"/>
                <a:cs typeface="Arial" pitchFamily="34" charset="0"/>
              </a:rPr>
              <a:t>oxide</a:t>
            </a:r>
            <a:endParaRPr lang="en-GB" sz="1200" dirty="0">
              <a:latin typeface="Comic Sans MS" pitchFamily="66" charset="0"/>
              <a:cs typeface="Arial" pitchFamily="34" charset="0"/>
            </a:endParaRPr>
          </a:p>
          <a:p>
            <a:pPr marL="285750" indent="-285750">
              <a:buFont typeface="Arial" pitchFamily="34" charset="0"/>
              <a:buChar char="•"/>
            </a:pPr>
            <a:r>
              <a:rPr lang="en-GB" sz="1200" dirty="0">
                <a:latin typeface="Comic Sans MS" pitchFamily="66" charset="0"/>
                <a:cs typeface="Arial" pitchFamily="34" charset="0"/>
              </a:rPr>
              <a:t>Aluminium oxide has a very high melting </a:t>
            </a:r>
            <a:r>
              <a:rPr lang="en-GB" sz="1200" dirty="0" smtClean="0">
                <a:latin typeface="Comic Sans MS" pitchFamily="66" charset="0"/>
                <a:cs typeface="Arial" pitchFamily="34" charset="0"/>
              </a:rPr>
              <a:t>point</a:t>
            </a:r>
            <a:endParaRPr lang="en-GB" sz="1200" dirty="0">
              <a:latin typeface="Comic Sans MS" pitchFamily="66" charset="0"/>
              <a:cs typeface="Arial" pitchFamily="34" charset="0"/>
            </a:endParaRPr>
          </a:p>
          <a:p>
            <a:pPr marL="285750" indent="-285750">
              <a:buFont typeface="Arial" pitchFamily="34" charset="0"/>
              <a:buChar char="•"/>
            </a:pPr>
            <a:r>
              <a:rPr lang="en-GB" sz="1200" dirty="0">
                <a:latin typeface="Comic Sans MS" pitchFamily="66" charset="0"/>
                <a:cs typeface="Arial" pitchFamily="34" charset="0"/>
              </a:rPr>
              <a:t>The electrolysis takes place when the aluminium oxide is molten. It is dissolved in molten </a:t>
            </a:r>
            <a:r>
              <a:rPr lang="en-GB" sz="1200" dirty="0" err="1">
                <a:latin typeface="Comic Sans MS" pitchFamily="66" charset="0"/>
                <a:cs typeface="Arial" pitchFamily="34" charset="0"/>
              </a:rPr>
              <a:t>cryolite</a:t>
            </a:r>
            <a:r>
              <a:rPr lang="en-GB" sz="1200" dirty="0">
                <a:latin typeface="Comic Sans MS" pitchFamily="66" charset="0"/>
                <a:cs typeface="Arial" pitchFamily="34" charset="0"/>
              </a:rPr>
              <a:t> to reduce the temperature at which it melts.</a:t>
            </a:r>
          </a:p>
          <a:p>
            <a:pPr marL="285750" indent="-285750">
              <a:buFont typeface="Arial" pitchFamily="34" charset="0"/>
              <a:buChar char="•"/>
            </a:pPr>
            <a:r>
              <a:rPr lang="en-GB" sz="1200" dirty="0">
                <a:latin typeface="Comic Sans MS" pitchFamily="66" charset="0"/>
                <a:cs typeface="Arial" pitchFamily="34" charset="0"/>
              </a:rPr>
              <a:t>This reduces energy costs</a:t>
            </a:r>
          </a:p>
          <a:p>
            <a:pPr marL="285750" indent="-285750">
              <a:buFont typeface="Arial" pitchFamily="34" charset="0"/>
              <a:buChar char="•"/>
            </a:pPr>
            <a:r>
              <a:rPr lang="en-GB" sz="1200" dirty="0">
                <a:latin typeface="Comic Sans MS" pitchFamily="66" charset="0"/>
                <a:cs typeface="Arial" pitchFamily="34" charset="0"/>
              </a:rPr>
              <a:t>The cathode and anode are made of graphite</a:t>
            </a:r>
          </a:p>
        </p:txBody>
      </p:sp>
      <p:sp>
        <p:nvSpPr>
          <p:cNvPr id="21" name="Rectangle 20"/>
          <p:cNvSpPr/>
          <p:nvPr/>
        </p:nvSpPr>
        <p:spPr>
          <a:xfrm>
            <a:off x="107504" y="3108138"/>
            <a:ext cx="4248472" cy="723275"/>
          </a:xfrm>
          <a:prstGeom prst="rect">
            <a:avLst/>
          </a:prstGeom>
          <a:noFill/>
          <a:ln w="12700">
            <a:solidFill>
              <a:schemeClr val="tx1"/>
            </a:solidFill>
          </a:ln>
        </p:spPr>
        <p:txBody>
          <a:bodyPr wrap="square">
            <a:spAutoFit/>
          </a:bodyPr>
          <a:lstStyle/>
          <a:p>
            <a:r>
              <a:rPr lang="en-GB" sz="1400" b="1" u="sng" dirty="0" smtClean="0">
                <a:latin typeface="Comic Sans MS" pitchFamily="66" charset="0"/>
                <a:cs typeface="Arial" pitchFamily="34" charset="0"/>
              </a:rPr>
              <a:t>Brine</a:t>
            </a:r>
          </a:p>
          <a:p>
            <a:r>
              <a:rPr lang="en-GB" sz="1300" b="1" dirty="0">
                <a:latin typeface="Comic Sans MS" pitchFamily="66" charset="0"/>
                <a:cs typeface="Arial" pitchFamily="34" charset="0"/>
              </a:rPr>
              <a:t>Compounds:</a:t>
            </a:r>
            <a:r>
              <a:rPr lang="en-GB" sz="1300" dirty="0">
                <a:latin typeface="Comic Sans MS" pitchFamily="66" charset="0"/>
                <a:cs typeface="Arial" pitchFamily="34" charset="0"/>
              </a:rPr>
              <a:t> </a:t>
            </a:r>
            <a:r>
              <a:rPr lang="en-GB" sz="1300" dirty="0" smtClean="0">
                <a:latin typeface="Comic Sans MS" pitchFamily="66" charset="0"/>
                <a:cs typeface="Arial" pitchFamily="34" charset="0"/>
              </a:rPr>
              <a:t>sodium chloride </a:t>
            </a:r>
            <a:r>
              <a:rPr lang="en-GB" sz="1300" dirty="0">
                <a:latin typeface="Comic Sans MS" pitchFamily="66" charset="0"/>
                <a:cs typeface="Arial" pitchFamily="34" charset="0"/>
              </a:rPr>
              <a:t>(</a:t>
            </a:r>
            <a:r>
              <a:rPr lang="en-GB" sz="1300" dirty="0" err="1">
                <a:latin typeface="Comic Sans MS" pitchFamily="66" charset="0"/>
                <a:cs typeface="Arial" pitchFamily="34" charset="0"/>
              </a:rPr>
              <a:t>NaCl</a:t>
            </a:r>
            <a:r>
              <a:rPr lang="en-GB" sz="1300" dirty="0">
                <a:latin typeface="Comic Sans MS" pitchFamily="66" charset="0"/>
                <a:cs typeface="Arial" pitchFamily="34" charset="0"/>
              </a:rPr>
              <a:t>) and </a:t>
            </a:r>
            <a:r>
              <a:rPr lang="en-GB" sz="1300" dirty="0" smtClean="0">
                <a:latin typeface="Comic Sans MS" pitchFamily="66" charset="0"/>
                <a:cs typeface="Arial" pitchFamily="34" charset="0"/>
              </a:rPr>
              <a:t>water </a:t>
            </a:r>
            <a:r>
              <a:rPr lang="en-GB" sz="1300" dirty="0">
                <a:latin typeface="Comic Sans MS" pitchFamily="66" charset="0"/>
                <a:cs typeface="Arial" pitchFamily="34" charset="0"/>
              </a:rPr>
              <a:t>(H</a:t>
            </a:r>
            <a:r>
              <a:rPr lang="en-GB" sz="1300" baseline="-25000" dirty="0">
                <a:latin typeface="Comic Sans MS" pitchFamily="66" charset="0"/>
                <a:cs typeface="Arial" pitchFamily="34" charset="0"/>
              </a:rPr>
              <a:t>2</a:t>
            </a:r>
            <a:r>
              <a:rPr lang="en-GB" sz="1300" dirty="0">
                <a:latin typeface="Comic Sans MS" pitchFamily="66" charset="0"/>
                <a:cs typeface="Arial" pitchFamily="34" charset="0"/>
              </a:rPr>
              <a:t>O</a:t>
            </a:r>
            <a:r>
              <a:rPr lang="en-GB" sz="1300" dirty="0" smtClean="0">
                <a:latin typeface="Comic Sans MS" pitchFamily="66" charset="0"/>
                <a:cs typeface="Arial" pitchFamily="34" charset="0"/>
              </a:rPr>
              <a:t>)</a:t>
            </a:r>
          </a:p>
          <a:p>
            <a:r>
              <a:rPr lang="en-GB" sz="1400" b="1" dirty="0" smtClean="0">
                <a:latin typeface="Comic Sans MS" pitchFamily="66" charset="0"/>
                <a:cs typeface="Arial" pitchFamily="34" charset="0"/>
              </a:rPr>
              <a:t>Ions:</a:t>
            </a:r>
            <a:r>
              <a:rPr lang="en-GB" sz="1400" dirty="0" smtClean="0">
                <a:latin typeface="Comic Sans MS" pitchFamily="66" charset="0"/>
                <a:cs typeface="Arial" pitchFamily="34" charset="0"/>
              </a:rPr>
              <a:t> </a:t>
            </a:r>
            <a:r>
              <a:rPr lang="en-GB" sz="1400" dirty="0">
                <a:latin typeface="Comic Sans MS" pitchFamily="66" charset="0"/>
              </a:rPr>
              <a:t>Na</a:t>
            </a:r>
            <a:r>
              <a:rPr lang="en-GB" sz="1400" baseline="30000" dirty="0">
                <a:latin typeface="Comic Sans MS" pitchFamily="66" charset="0"/>
              </a:rPr>
              <a:t>+</a:t>
            </a:r>
            <a:r>
              <a:rPr lang="en-GB" sz="1400" dirty="0">
                <a:latin typeface="Comic Sans MS" pitchFamily="66" charset="0"/>
              </a:rPr>
              <a:t>  +  </a:t>
            </a:r>
            <a:r>
              <a:rPr lang="en-GB" sz="1400" dirty="0" err="1" smtClean="0">
                <a:latin typeface="Comic Sans MS" pitchFamily="66" charset="0"/>
              </a:rPr>
              <a:t>Cl</a:t>
            </a:r>
            <a:r>
              <a:rPr lang="en-GB" sz="1400" baseline="30000" dirty="0" smtClean="0">
                <a:latin typeface="Comic Sans MS" pitchFamily="66" charset="0"/>
              </a:rPr>
              <a:t>-</a:t>
            </a:r>
            <a:r>
              <a:rPr lang="en-GB" sz="1400" dirty="0" smtClean="0">
                <a:latin typeface="Comic Sans MS" pitchFamily="66" charset="0"/>
              </a:rPr>
              <a:t> (Anode) --- </a:t>
            </a:r>
            <a:r>
              <a:rPr lang="en-GB" sz="1400" dirty="0">
                <a:latin typeface="Comic Sans MS" pitchFamily="66" charset="0"/>
              </a:rPr>
              <a:t>OH</a:t>
            </a:r>
            <a:r>
              <a:rPr lang="en-GB" sz="1400" baseline="30000" dirty="0">
                <a:latin typeface="Comic Sans MS" pitchFamily="66" charset="0"/>
              </a:rPr>
              <a:t>-</a:t>
            </a:r>
            <a:r>
              <a:rPr lang="en-GB" sz="1400" dirty="0">
                <a:latin typeface="Comic Sans MS" pitchFamily="66" charset="0"/>
              </a:rPr>
              <a:t>  +  H</a:t>
            </a:r>
            <a:r>
              <a:rPr lang="en-GB" sz="1400" baseline="30000" dirty="0" smtClean="0">
                <a:latin typeface="Comic Sans MS" pitchFamily="66" charset="0"/>
              </a:rPr>
              <a:t>+</a:t>
            </a:r>
            <a:r>
              <a:rPr lang="en-GB" sz="1400" dirty="0" smtClean="0">
                <a:latin typeface="Comic Sans MS" pitchFamily="66" charset="0"/>
              </a:rPr>
              <a:t> (Cathode)</a:t>
            </a:r>
            <a:endParaRPr lang="en-GB" sz="1400" baseline="30000" dirty="0" smtClean="0">
              <a:latin typeface="Comic Sans MS" pitchFamily="66" charset="0"/>
            </a:endParaRPr>
          </a:p>
        </p:txBody>
      </p:sp>
      <p:sp>
        <p:nvSpPr>
          <p:cNvPr id="22" name="Rectangle 12"/>
          <p:cNvSpPr>
            <a:spLocks noChangeArrowheads="1"/>
          </p:cNvSpPr>
          <p:nvPr/>
        </p:nvSpPr>
        <p:spPr bwMode="auto">
          <a:xfrm>
            <a:off x="107504" y="3986099"/>
            <a:ext cx="1944216" cy="544759"/>
          </a:xfrm>
          <a:prstGeom prst="rect">
            <a:avLst/>
          </a:prstGeom>
          <a:noFill/>
          <a:ln w="12700">
            <a:solidFill>
              <a:schemeClr val="tx1"/>
            </a:solidFill>
          </a:ln>
          <a:effectLst/>
          <a:extLst/>
        </p:spPr>
        <p:txBody>
          <a:bodyPr anchor="ctr"/>
          <a:lstStyle/>
          <a:p>
            <a:pPr>
              <a:spcBef>
                <a:spcPct val="20000"/>
              </a:spcBef>
            </a:pPr>
            <a:r>
              <a:rPr lang="en-GB" sz="1400" b="1" u="sng" dirty="0" smtClean="0">
                <a:latin typeface="Comic Sans MS" pitchFamily="66" charset="0"/>
              </a:rPr>
              <a:t>Positive electrode</a:t>
            </a:r>
          </a:p>
          <a:p>
            <a:pPr>
              <a:spcBef>
                <a:spcPct val="20000"/>
              </a:spcBef>
            </a:pPr>
            <a:r>
              <a:rPr lang="en-GB" sz="1400" dirty="0" smtClean="0">
                <a:latin typeface="Comic Sans MS" pitchFamily="66" charset="0"/>
              </a:rPr>
              <a:t>2Cl</a:t>
            </a:r>
            <a:r>
              <a:rPr lang="en-GB" sz="1400" baseline="30000" dirty="0" smtClean="0">
                <a:latin typeface="Comic Sans MS" pitchFamily="66" charset="0"/>
              </a:rPr>
              <a:t>-</a:t>
            </a:r>
            <a:r>
              <a:rPr lang="en-GB" sz="1400" dirty="0" smtClean="0">
                <a:latin typeface="Comic Sans MS" pitchFamily="66" charset="0"/>
              </a:rPr>
              <a:t>  </a:t>
            </a:r>
            <a:r>
              <a:rPr lang="en-GB" sz="1400" dirty="0" smtClean="0">
                <a:latin typeface="Comic Sans MS" pitchFamily="66" charset="0"/>
                <a:sym typeface="Wingdings" pitchFamily="2" charset="2"/>
              </a:rPr>
              <a:t>  Cl</a:t>
            </a:r>
            <a:r>
              <a:rPr lang="en-GB" sz="1400" baseline="-25000" dirty="0" smtClean="0">
                <a:latin typeface="Comic Sans MS" pitchFamily="66" charset="0"/>
                <a:sym typeface="Wingdings" pitchFamily="2" charset="2"/>
              </a:rPr>
              <a:t>2</a:t>
            </a:r>
            <a:r>
              <a:rPr lang="en-GB" sz="1400" dirty="0" smtClean="0">
                <a:latin typeface="Comic Sans MS" pitchFamily="66" charset="0"/>
                <a:sym typeface="Wingdings" pitchFamily="2" charset="2"/>
              </a:rPr>
              <a:t>  +  2e</a:t>
            </a:r>
            <a:r>
              <a:rPr lang="en-GB" sz="1400" baseline="30000" dirty="0" smtClean="0">
                <a:latin typeface="Comic Sans MS" pitchFamily="66" charset="0"/>
                <a:sym typeface="Wingdings" pitchFamily="2" charset="2"/>
              </a:rPr>
              <a:t>-</a:t>
            </a:r>
          </a:p>
        </p:txBody>
      </p:sp>
      <p:sp>
        <p:nvSpPr>
          <p:cNvPr id="23" name="Rectangle 12"/>
          <p:cNvSpPr>
            <a:spLocks noChangeArrowheads="1"/>
          </p:cNvSpPr>
          <p:nvPr/>
        </p:nvSpPr>
        <p:spPr bwMode="auto">
          <a:xfrm>
            <a:off x="2411760" y="3986099"/>
            <a:ext cx="1944216" cy="544759"/>
          </a:xfrm>
          <a:prstGeom prst="rect">
            <a:avLst/>
          </a:prstGeom>
          <a:noFill/>
          <a:ln w="12700">
            <a:solidFill>
              <a:schemeClr val="tx1"/>
            </a:solidFill>
          </a:ln>
          <a:effectLst/>
          <a:extLst/>
        </p:spPr>
        <p:txBody>
          <a:bodyPr anchor="ctr"/>
          <a:lstStyle/>
          <a:p>
            <a:pPr>
              <a:spcBef>
                <a:spcPct val="20000"/>
              </a:spcBef>
            </a:pPr>
            <a:r>
              <a:rPr lang="en-GB" sz="1400" b="1" u="sng" dirty="0" smtClean="0">
                <a:latin typeface="Comic Sans MS" pitchFamily="66" charset="0"/>
              </a:rPr>
              <a:t>Negative electrode</a:t>
            </a:r>
          </a:p>
          <a:p>
            <a:pPr>
              <a:spcBef>
                <a:spcPct val="20000"/>
              </a:spcBef>
            </a:pPr>
            <a:r>
              <a:rPr lang="en-GB" sz="1400" dirty="0" smtClean="0">
                <a:latin typeface="Comic Sans MS" pitchFamily="66" charset="0"/>
              </a:rPr>
              <a:t>2H</a:t>
            </a:r>
            <a:r>
              <a:rPr lang="en-GB" sz="1400" baseline="30000" dirty="0" smtClean="0">
                <a:latin typeface="Comic Sans MS" pitchFamily="66" charset="0"/>
              </a:rPr>
              <a:t>+</a:t>
            </a:r>
            <a:r>
              <a:rPr lang="en-GB" sz="1400" dirty="0" smtClean="0">
                <a:latin typeface="Comic Sans MS" pitchFamily="66" charset="0"/>
              </a:rPr>
              <a:t>  </a:t>
            </a:r>
            <a:r>
              <a:rPr lang="en-GB" sz="1400" dirty="0">
                <a:latin typeface="Comic Sans MS" pitchFamily="66" charset="0"/>
                <a:sym typeface="Wingdings" pitchFamily="2" charset="2"/>
              </a:rPr>
              <a:t>+ </a:t>
            </a:r>
            <a:r>
              <a:rPr lang="en-GB" sz="1400" dirty="0" smtClean="0">
                <a:latin typeface="Comic Sans MS" pitchFamily="66" charset="0"/>
                <a:sym typeface="Wingdings" pitchFamily="2" charset="2"/>
              </a:rPr>
              <a:t> 2e</a:t>
            </a:r>
            <a:r>
              <a:rPr lang="en-GB" sz="1400" baseline="30000" dirty="0" smtClean="0">
                <a:latin typeface="Comic Sans MS" pitchFamily="66" charset="0"/>
                <a:sym typeface="Wingdings" pitchFamily="2" charset="2"/>
              </a:rPr>
              <a:t>-</a:t>
            </a:r>
            <a:r>
              <a:rPr lang="en-GB" sz="1400" dirty="0" smtClean="0">
                <a:latin typeface="Comic Sans MS" pitchFamily="66" charset="0"/>
              </a:rPr>
              <a:t>  </a:t>
            </a:r>
            <a:r>
              <a:rPr lang="en-GB" sz="1400" dirty="0" smtClean="0">
                <a:latin typeface="Comic Sans MS" pitchFamily="66" charset="0"/>
                <a:sym typeface="Wingdings" pitchFamily="2" charset="2"/>
              </a:rPr>
              <a:t>  H</a:t>
            </a:r>
            <a:r>
              <a:rPr lang="en-GB" sz="1400" baseline="-25000" dirty="0" smtClean="0">
                <a:latin typeface="Comic Sans MS" pitchFamily="66" charset="0"/>
                <a:sym typeface="Wingdings" pitchFamily="2" charset="2"/>
              </a:rPr>
              <a:t>2</a:t>
            </a:r>
            <a:endParaRPr lang="en-GB" sz="1400" baseline="30000" dirty="0" smtClean="0">
              <a:latin typeface="Comic Sans MS" pitchFamily="66" charset="0"/>
              <a:sym typeface="Wingdings" pitchFamily="2" charset="2"/>
            </a:endParaRPr>
          </a:p>
        </p:txBody>
      </p:sp>
      <p:sp>
        <p:nvSpPr>
          <p:cNvPr id="5" name="Rectangle 4"/>
          <p:cNvSpPr/>
          <p:nvPr/>
        </p:nvSpPr>
        <p:spPr>
          <a:xfrm>
            <a:off x="107504" y="4725144"/>
            <a:ext cx="4248472" cy="1815882"/>
          </a:xfrm>
          <a:prstGeom prst="rect">
            <a:avLst/>
          </a:prstGeom>
          <a:noFill/>
          <a:ln w="12700">
            <a:solidFill>
              <a:schemeClr val="tx1"/>
            </a:solidFill>
          </a:ln>
        </p:spPr>
        <p:txBody>
          <a:bodyPr wrap="square">
            <a:spAutoFit/>
          </a:bodyPr>
          <a:lstStyle/>
          <a:p>
            <a:r>
              <a:rPr lang="en-GB" sz="1400" dirty="0">
                <a:latin typeface="Comic Sans MS" pitchFamily="66" charset="0"/>
              </a:rPr>
              <a:t>When the chloride ions and hydrogen ions have been discharged……</a:t>
            </a:r>
            <a:r>
              <a:rPr lang="en-GB" sz="1400" dirty="0" err="1">
                <a:latin typeface="Comic Sans MS" pitchFamily="66" charset="0"/>
              </a:rPr>
              <a:t>NaOH</a:t>
            </a:r>
            <a:r>
              <a:rPr lang="en-GB" sz="1400" dirty="0">
                <a:latin typeface="Comic Sans MS" pitchFamily="66" charset="0"/>
              </a:rPr>
              <a:t> is left behind</a:t>
            </a:r>
          </a:p>
          <a:p>
            <a:endParaRPr lang="en-GB" sz="1400" dirty="0" smtClean="0">
              <a:latin typeface="Comic Sans MS" pitchFamily="66" charset="0"/>
            </a:endParaRPr>
          </a:p>
          <a:p>
            <a:r>
              <a:rPr lang="en-GB" sz="1400" dirty="0" smtClean="0">
                <a:latin typeface="Comic Sans MS" pitchFamily="66" charset="0"/>
              </a:rPr>
              <a:t>Products in  the electrolysis </a:t>
            </a:r>
            <a:r>
              <a:rPr lang="en-GB" sz="1400" dirty="0">
                <a:latin typeface="Comic Sans MS" pitchFamily="66" charset="0"/>
              </a:rPr>
              <a:t>of </a:t>
            </a:r>
            <a:r>
              <a:rPr lang="en-GB" sz="1400" dirty="0" smtClean="0">
                <a:latin typeface="Comic Sans MS" pitchFamily="66" charset="0"/>
              </a:rPr>
              <a:t>brine:</a:t>
            </a:r>
          </a:p>
          <a:p>
            <a:pPr marL="285750" indent="-285750">
              <a:buFont typeface="Arial" pitchFamily="34" charset="0"/>
              <a:buChar char="•"/>
            </a:pPr>
            <a:r>
              <a:rPr lang="en-GB" sz="1400" b="1" dirty="0" smtClean="0">
                <a:latin typeface="Comic Sans MS" pitchFamily="66" charset="0"/>
              </a:rPr>
              <a:t>Chlorine (Cl</a:t>
            </a:r>
            <a:r>
              <a:rPr lang="en-GB" sz="1400" b="1" baseline="-25000" dirty="0" smtClean="0">
                <a:latin typeface="Comic Sans MS" pitchFamily="66" charset="0"/>
              </a:rPr>
              <a:t>2</a:t>
            </a:r>
            <a:r>
              <a:rPr lang="en-GB" sz="1400" b="1" dirty="0" smtClean="0">
                <a:latin typeface="Comic Sans MS" pitchFamily="66" charset="0"/>
              </a:rPr>
              <a:t>)</a:t>
            </a:r>
            <a:r>
              <a:rPr lang="en-GB" sz="1400" dirty="0" smtClean="0">
                <a:latin typeface="Comic Sans MS" pitchFamily="66" charset="0"/>
              </a:rPr>
              <a:t> - used </a:t>
            </a:r>
            <a:r>
              <a:rPr lang="en-GB" sz="1400" dirty="0">
                <a:latin typeface="Comic Sans MS" pitchFamily="66" charset="0"/>
              </a:rPr>
              <a:t>in bleach and </a:t>
            </a:r>
            <a:r>
              <a:rPr lang="en-GB" sz="1400" dirty="0" smtClean="0">
                <a:latin typeface="Comic Sans MS" pitchFamily="66" charset="0"/>
              </a:rPr>
              <a:t>plastics.</a:t>
            </a:r>
          </a:p>
          <a:p>
            <a:pPr marL="285750" indent="-285750">
              <a:buFont typeface="Arial" pitchFamily="34" charset="0"/>
              <a:buChar char="•"/>
            </a:pPr>
            <a:r>
              <a:rPr lang="en-GB" sz="1400" b="1" dirty="0" smtClean="0">
                <a:latin typeface="Comic Sans MS" pitchFamily="66" charset="0"/>
              </a:rPr>
              <a:t>Hydrogen (H</a:t>
            </a:r>
            <a:r>
              <a:rPr lang="en-GB" sz="1400" b="1" baseline="-25000" dirty="0" smtClean="0">
                <a:latin typeface="Comic Sans MS" pitchFamily="66" charset="0"/>
              </a:rPr>
              <a:t>2</a:t>
            </a:r>
            <a:r>
              <a:rPr lang="en-GB" sz="1400" b="1" dirty="0" smtClean="0">
                <a:latin typeface="Comic Sans MS" pitchFamily="66" charset="0"/>
              </a:rPr>
              <a:t>)</a:t>
            </a:r>
            <a:r>
              <a:rPr lang="en-GB" sz="1400" dirty="0" smtClean="0">
                <a:latin typeface="Comic Sans MS" pitchFamily="66" charset="0"/>
              </a:rPr>
              <a:t> -  used in the hydrogenation of vegetable oil to make butter.</a:t>
            </a:r>
          </a:p>
          <a:p>
            <a:pPr marL="285750" indent="-285750">
              <a:buFont typeface="Arial" pitchFamily="34" charset="0"/>
              <a:buChar char="•"/>
            </a:pPr>
            <a:r>
              <a:rPr lang="en-GB" sz="1400" b="1" dirty="0" smtClean="0">
                <a:latin typeface="Comic Sans MS" pitchFamily="66" charset="0"/>
              </a:rPr>
              <a:t>Sodium hydroxide (</a:t>
            </a:r>
            <a:r>
              <a:rPr lang="en-GB" sz="1400" b="1" dirty="0" err="1" smtClean="0">
                <a:latin typeface="Comic Sans MS" pitchFamily="66" charset="0"/>
              </a:rPr>
              <a:t>NaOH</a:t>
            </a:r>
            <a:r>
              <a:rPr lang="en-GB" sz="1400" b="1" dirty="0" smtClean="0">
                <a:latin typeface="Comic Sans MS" pitchFamily="66" charset="0"/>
              </a:rPr>
              <a:t>)</a:t>
            </a:r>
            <a:r>
              <a:rPr lang="en-GB" sz="1400" dirty="0" smtClean="0">
                <a:latin typeface="Comic Sans MS" pitchFamily="66" charset="0"/>
              </a:rPr>
              <a:t> - used </a:t>
            </a:r>
            <a:r>
              <a:rPr lang="en-GB" sz="1400" dirty="0">
                <a:latin typeface="Comic Sans MS" pitchFamily="66" charset="0"/>
              </a:rPr>
              <a:t>in </a:t>
            </a:r>
            <a:r>
              <a:rPr lang="en-GB" sz="1400" dirty="0" smtClean="0">
                <a:latin typeface="Comic Sans MS" pitchFamily="66" charset="0"/>
              </a:rPr>
              <a:t>soap.</a:t>
            </a:r>
            <a:endParaRPr lang="en-GB" sz="1400" dirty="0">
              <a:latin typeface="Comic Sans MS" pitchFamily="66" charset="0"/>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7513" y="4472110"/>
            <a:ext cx="2790991" cy="15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Rectangle 12"/>
          <p:cNvSpPr>
            <a:spLocks noChangeArrowheads="1"/>
          </p:cNvSpPr>
          <p:nvPr/>
        </p:nvSpPr>
        <p:spPr bwMode="auto">
          <a:xfrm>
            <a:off x="4716016" y="5301208"/>
            <a:ext cx="1602000" cy="544759"/>
          </a:xfrm>
          <a:prstGeom prst="rect">
            <a:avLst/>
          </a:prstGeom>
          <a:noFill/>
          <a:ln w="12700">
            <a:solidFill>
              <a:schemeClr val="tx1"/>
            </a:solidFill>
          </a:ln>
          <a:effectLst/>
          <a:extLst/>
        </p:spPr>
        <p:txBody>
          <a:bodyPr anchor="ctr"/>
          <a:lstStyle/>
          <a:p>
            <a:pPr>
              <a:spcBef>
                <a:spcPct val="20000"/>
              </a:spcBef>
            </a:pPr>
            <a:r>
              <a:rPr lang="en-GB" sz="1200" b="1" u="sng" dirty="0" smtClean="0">
                <a:latin typeface="Comic Sans MS" pitchFamily="66" charset="0"/>
              </a:rPr>
              <a:t>Positive electrode</a:t>
            </a:r>
          </a:p>
          <a:p>
            <a:pPr>
              <a:spcBef>
                <a:spcPct val="20000"/>
              </a:spcBef>
            </a:pPr>
            <a:r>
              <a:rPr lang="en-GB" sz="1200" dirty="0" smtClean="0">
                <a:latin typeface="Comic Sans MS" pitchFamily="66" charset="0"/>
              </a:rPr>
              <a:t>2O</a:t>
            </a:r>
            <a:r>
              <a:rPr lang="en-GB" sz="1200" baseline="30000" dirty="0" smtClean="0">
                <a:latin typeface="Comic Sans MS" pitchFamily="66" charset="0"/>
              </a:rPr>
              <a:t>2-</a:t>
            </a:r>
            <a:r>
              <a:rPr lang="en-GB" sz="1200" dirty="0" smtClean="0">
                <a:latin typeface="Comic Sans MS" pitchFamily="66" charset="0"/>
              </a:rPr>
              <a:t>  </a:t>
            </a:r>
            <a:r>
              <a:rPr lang="en-GB" sz="1200" dirty="0" smtClean="0">
                <a:latin typeface="Comic Sans MS" pitchFamily="66" charset="0"/>
                <a:sym typeface="Wingdings" pitchFamily="2" charset="2"/>
              </a:rPr>
              <a:t>  O</a:t>
            </a:r>
            <a:r>
              <a:rPr lang="en-GB" sz="1200" baseline="-25000" dirty="0" smtClean="0">
                <a:latin typeface="Comic Sans MS" pitchFamily="66" charset="0"/>
                <a:sym typeface="Wingdings" pitchFamily="2" charset="2"/>
              </a:rPr>
              <a:t>2</a:t>
            </a:r>
            <a:r>
              <a:rPr lang="en-GB" sz="1200" dirty="0" smtClean="0">
                <a:latin typeface="Comic Sans MS" pitchFamily="66" charset="0"/>
                <a:sym typeface="Wingdings" pitchFamily="2" charset="2"/>
              </a:rPr>
              <a:t>  +  4e</a:t>
            </a:r>
            <a:r>
              <a:rPr lang="en-GB" sz="1200" baseline="30000" dirty="0" smtClean="0">
                <a:latin typeface="Comic Sans MS" pitchFamily="66" charset="0"/>
                <a:sym typeface="Wingdings" pitchFamily="2" charset="2"/>
              </a:rPr>
              <a:t>-</a:t>
            </a:r>
          </a:p>
        </p:txBody>
      </p:sp>
      <p:sp>
        <p:nvSpPr>
          <p:cNvPr id="121" name="Rectangle 12"/>
          <p:cNvSpPr>
            <a:spLocks noChangeArrowheads="1"/>
          </p:cNvSpPr>
          <p:nvPr/>
        </p:nvSpPr>
        <p:spPr bwMode="auto">
          <a:xfrm>
            <a:off x="4716016" y="4581128"/>
            <a:ext cx="1602000" cy="544759"/>
          </a:xfrm>
          <a:prstGeom prst="rect">
            <a:avLst/>
          </a:prstGeom>
          <a:noFill/>
          <a:ln w="12700">
            <a:solidFill>
              <a:schemeClr val="tx1"/>
            </a:solidFill>
          </a:ln>
          <a:effectLst/>
          <a:extLst/>
        </p:spPr>
        <p:txBody>
          <a:bodyPr anchor="ctr"/>
          <a:lstStyle/>
          <a:p>
            <a:pPr>
              <a:spcBef>
                <a:spcPct val="20000"/>
              </a:spcBef>
            </a:pPr>
            <a:r>
              <a:rPr lang="en-GB" sz="1200" b="1" u="sng" dirty="0" smtClean="0">
                <a:latin typeface="Comic Sans MS" pitchFamily="66" charset="0"/>
              </a:rPr>
              <a:t>Negative electrode</a:t>
            </a:r>
          </a:p>
          <a:p>
            <a:pPr>
              <a:spcBef>
                <a:spcPct val="20000"/>
              </a:spcBef>
            </a:pPr>
            <a:r>
              <a:rPr lang="en-GB" sz="1200" dirty="0" smtClean="0">
                <a:latin typeface="Comic Sans MS" pitchFamily="66" charset="0"/>
              </a:rPr>
              <a:t>3Al</a:t>
            </a:r>
            <a:r>
              <a:rPr lang="en-GB" sz="1200" baseline="30000" dirty="0" smtClean="0">
                <a:latin typeface="Comic Sans MS" pitchFamily="66" charset="0"/>
              </a:rPr>
              <a:t>+</a:t>
            </a:r>
            <a:r>
              <a:rPr lang="en-GB" sz="1200" dirty="0" smtClean="0">
                <a:latin typeface="Comic Sans MS" pitchFamily="66" charset="0"/>
              </a:rPr>
              <a:t>  </a:t>
            </a:r>
            <a:r>
              <a:rPr lang="en-GB" sz="1200" dirty="0">
                <a:latin typeface="Comic Sans MS" pitchFamily="66" charset="0"/>
                <a:sym typeface="Wingdings" pitchFamily="2" charset="2"/>
              </a:rPr>
              <a:t>+ </a:t>
            </a:r>
            <a:r>
              <a:rPr lang="en-GB" sz="1200" dirty="0" smtClean="0">
                <a:latin typeface="Comic Sans MS" pitchFamily="66" charset="0"/>
                <a:sym typeface="Wingdings" pitchFamily="2" charset="2"/>
              </a:rPr>
              <a:t> 3e</a:t>
            </a:r>
            <a:r>
              <a:rPr lang="en-GB" sz="1200" baseline="30000" dirty="0" smtClean="0">
                <a:latin typeface="Comic Sans MS" pitchFamily="66" charset="0"/>
                <a:sym typeface="Wingdings" pitchFamily="2" charset="2"/>
              </a:rPr>
              <a:t>-</a:t>
            </a:r>
            <a:r>
              <a:rPr lang="en-GB" sz="1200" dirty="0" smtClean="0">
                <a:latin typeface="Comic Sans MS" pitchFamily="66" charset="0"/>
              </a:rPr>
              <a:t>  </a:t>
            </a:r>
            <a:r>
              <a:rPr lang="en-GB" sz="1200" dirty="0" smtClean="0">
                <a:latin typeface="Comic Sans MS" pitchFamily="66" charset="0"/>
                <a:sym typeface="Wingdings" pitchFamily="2" charset="2"/>
              </a:rPr>
              <a:t>  Al</a:t>
            </a:r>
            <a:endParaRPr lang="en-GB" sz="1200" baseline="30000" dirty="0" smtClean="0">
              <a:latin typeface="Comic Sans MS" pitchFamily="66" charset="0"/>
              <a:sym typeface="Wingdings" pitchFamily="2" charset="2"/>
            </a:endParaRPr>
          </a:p>
        </p:txBody>
      </p:sp>
      <p:sp>
        <p:nvSpPr>
          <p:cNvPr id="122" name="TextBox 121"/>
          <p:cNvSpPr txBox="1"/>
          <p:nvPr/>
        </p:nvSpPr>
        <p:spPr>
          <a:xfrm>
            <a:off x="4716016" y="6021288"/>
            <a:ext cx="4248472" cy="738664"/>
          </a:xfrm>
          <a:prstGeom prst="rect">
            <a:avLst/>
          </a:prstGeom>
          <a:noFill/>
          <a:ln w="12700">
            <a:solidFill>
              <a:schemeClr val="tx1"/>
            </a:solidFill>
          </a:ln>
        </p:spPr>
        <p:txBody>
          <a:bodyPr wrap="square" rtlCol="0">
            <a:spAutoFit/>
          </a:bodyPr>
          <a:lstStyle/>
          <a:p>
            <a:r>
              <a:rPr lang="en-GB" sz="1400" dirty="0" smtClean="0">
                <a:latin typeface="Comic Sans MS" pitchFamily="66" charset="0"/>
              </a:rPr>
              <a:t>Oxygen is released at the anode where it reacts with the graphite to form carbon dioxide. Therefore the anode needs to be replaced often</a:t>
            </a:r>
            <a:endParaRPr lang="en-GB" sz="1400" dirty="0">
              <a:latin typeface="Comic Sans MS" pitchFamily="66" charset="0"/>
            </a:endParaRPr>
          </a:p>
        </p:txBody>
      </p:sp>
    </p:spTree>
    <p:extLst>
      <p:ext uri="{BB962C8B-B14F-4D97-AF65-F5344CB8AC3E}">
        <p14:creationId xmlns:p14="http://schemas.microsoft.com/office/powerpoint/2010/main" val="1528981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a:latin typeface="Segoe Print" pitchFamily="2" charset="0"/>
              </a:rPr>
              <a:t>Electrolysis - Solutions</a:t>
            </a: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Electrolysis – Molten</a:t>
            </a:r>
          </a:p>
        </p:txBody>
      </p:sp>
      <p:sp>
        <p:nvSpPr>
          <p:cNvPr id="43" name="Content Placeholder 2"/>
          <p:cNvSpPr>
            <a:spLocks noGrp="1"/>
          </p:cNvSpPr>
          <p:nvPr>
            <p:ph idx="1"/>
          </p:nvPr>
        </p:nvSpPr>
        <p:spPr>
          <a:xfrm>
            <a:off x="286206" y="1176919"/>
            <a:ext cx="8820472" cy="5239781"/>
          </a:xfrm>
        </p:spPr>
        <p:txBody>
          <a:bodyPr>
            <a:normAutofit/>
          </a:bodyPr>
          <a:lstStyle/>
          <a:p>
            <a:pPr marL="457200" indent="-457200">
              <a:buFont typeface="+mj-lt"/>
              <a:buAutoNum type="arabicPeriod"/>
            </a:pPr>
            <a:r>
              <a:rPr lang="en-GB" sz="2000" dirty="0" smtClean="0">
                <a:latin typeface="Comic Sans MS" pitchFamily="66" charset="0"/>
              </a:rPr>
              <a:t>What is the chemical formula of salt in the sea?</a:t>
            </a:r>
          </a:p>
          <a:p>
            <a:pPr marL="457200" indent="-457200">
              <a:buFont typeface="+mj-lt"/>
              <a:buAutoNum type="arabicPeriod"/>
            </a:pPr>
            <a:r>
              <a:rPr lang="en-GB" sz="2000" dirty="0" smtClean="0">
                <a:latin typeface="Comic Sans MS" pitchFamily="66" charset="0"/>
              </a:rPr>
              <a:t>What ions are present in brine?</a:t>
            </a:r>
          </a:p>
          <a:p>
            <a:pPr marL="457200" indent="-457200">
              <a:buFont typeface="+mj-lt"/>
              <a:buAutoNum type="arabicPeriod"/>
            </a:pPr>
            <a:r>
              <a:rPr lang="en-GB" sz="2000" dirty="0" smtClean="0">
                <a:latin typeface="Comic Sans MS" pitchFamily="66" charset="0"/>
              </a:rPr>
              <a:t>What are the 3 products made when brine undergoes electrolysis? </a:t>
            </a:r>
            <a:r>
              <a:rPr lang="en-GB" sz="2000" dirty="0">
                <a:latin typeface="Comic Sans MS" panose="030F0702030302020204" pitchFamily="66" charset="0"/>
              </a:rPr>
              <a:t>Give a use of each one. </a:t>
            </a:r>
            <a:endParaRPr lang="en-GB" sz="2000" dirty="0" smtClean="0">
              <a:latin typeface="Comic Sans MS" pitchFamily="66" charset="0"/>
            </a:endParaRPr>
          </a:p>
          <a:p>
            <a:pPr marL="457200" indent="-457200">
              <a:buFont typeface="+mj-lt"/>
              <a:buAutoNum type="arabicPeriod"/>
            </a:pPr>
            <a:r>
              <a:rPr lang="en-GB" sz="2000" dirty="0">
                <a:latin typeface="Comic Sans MS" pitchFamily="66" charset="0"/>
                <a:sym typeface="Wingdings" panose="05000000000000000000" pitchFamily="2" charset="2"/>
              </a:rPr>
              <a:t>What ions move towards the anode?</a:t>
            </a:r>
          </a:p>
          <a:p>
            <a:pPr marL="457200" indent="-457200">
              <a:buFont typeface="+mj-lt"/>
              <a:buAutoNum type="arabicPeriod"/>
            </a:pPr>
            <a:r>
              <a:rPr lang="en-GB" sz="2000" dirty="0">
                <a:latin typeface="Comic Sans MS" pitchFamily="66" charset="0"/>
                <a:sym typeface="Wingdings" panose="05000000000000000000" pitchFamily="2" charset="2"/>
              </a:rPr>
              <a:t>What ions move towards the cathode?</a:t>
            </a:r>
          </a:p>
          <a:p>
            <a:pPr marL="457200" indent="-457200">
              <a:buFont typeface="+mj-lt"/>
              <a:buAutoNum type="arabicPeriod"/>
            </a:pPr>
            <a:r>
              <a:rPr lang="en-GB" sz="2000" dirty="0">
                <a:latin typeface="Comic Sans MS" pitchFamily="66" charset="0"/>
                <a:sym typeface="Wingdings" panose="05000000000000000000" pitchFamily="2" charset="2"/>
              </a:rPr>
              <a:t>What </a:t>
            </a:r>
            <a:r>
              <a:rPr lang="en-GB" sz="2000" dirty="0" smtClean="0">
                <a:latin typeface="Comic Sans MS" pitchFamily="66" charset="0"/>
                <a:sym typeface="Wingdings" panose="05000000000000000000" pitchFamily="2" charset="2"/>
              </a:rPr>
              <a:t>gas </a:t>
            </a:r>
            <a:r>
              <a:rPr lang="en-GB" sz="2000" dirty="0">
                <a:latin typeface="Comic Sans MS" pitchFamily="66" charset="0"/>
                <a:sym typeface="Wingdings" panose="05000000000000000000" pitchFamily="2" charset="2"/>
              </a:rPr>
              <a:t>discharged at the </a:t>
            </a:r>
            <a:r>
              <a:rPr lang="en-GB" sz="2000" dirty="0" smtClean="0">
                <a:latin typeface="Comic Sans MS" pitchFamily="66" charset="0"/>
                <a:sym typeface="Wingdings" panose="05000000000000000000" pitchFamily="2" charset="2"/>
              </a:rPr>
              <a:t>anode (write the ionic equation as well)?</a:t>
            </a:r>
          </a:p>
          <a:p>
            <a:pPr marL="457200" indent="-457200">
              <a:buFont typeface="+mj-lt"/>
              <a:buAutoNum type="arabicPeriod"/>
            </a:pPr>
            <a:r>
              <a:rPr lang="en-GB" sz="2000" dirty="0">
                <a:latin typeface="Comic Sans MS" panose="030F0702030302020204" pitchFamily="66" charset="0"/>
              </a:rPr>
              <a:t>What </a:t>
            </a:r>
            <a:r>
              <a:rPr lang="en-GB" sz="2000" dirty="0" smtClean="0">
                <a:latin typeface="Comic Sans MS" panose="030F0702030302020204" pitchFamily="66" charset="0"/>
              </a:rPr>
              <a:t>gas </a:t>
            </a:r>
            <a:r>
              <a:rPr lang="en-GB" sz="2000" dirty="0">
                <a:latin typeface="Comic Sans MS" panose="030F0702030302020204" pitchFamily="66" charset="0"/>
              </a:rPr>
              <a:t>discharged at the </a:t>
            </a:r>
            <a:r>
              <a:rPr lang="en-GB" sz="2000" dirty="0" smtClean="0">
                <a:latin typeface="Comic Sans MS" panose="030F0702030302020204" pitchFamily="66" charset="0"/>
              </a:rPr>
              <a:t>cathode </a:t>
            </a:r>
            <a:r>
              <a:rPr lang="en-GB" sz="2000" dirty="0">
                <a:latin typeface="Comic Sans MS" pitchFamily="66" charset="0"/>
                <a:sym typeface="Wingdings" panose="05000000000000000000" pitchFamily="2" charset="2"/>
              </a:rPr>
              <a:t>(write the ionic equation as well)</a:t>
            </a:r>
            <a:r>
              <a:rPr lang="en-GB" sz="2000" dirty="0" smtClean="0">
                <a:latin typeface="Comic Sans MS" panose="030F0702030302020204" pitchFamily="66" charset="0"/>
              </a:rPr>
              <a:t>?</a:t>
            </a:r>
            <a:endParaRPr lang="en-GB" sz="2000" dirty="0" smtClean="0">
              <a:latin typeface="Comic Sans MS" pitchFamily="66" charset="0"/>
              <a:sym typeface="Wingdings" panose="05000000000000000000" pitchFamily="2" charset="2"/>
            </a:endParaRPr>
          </a:p>
          <a:p>
            <a:pPr marL="457200" indent="-457200">
              <a:buFont typeface="+mj-lt"/>
              <a:buAutoNum type="arabicPeriod"/>
            </a:pPr>
            <a:r>
              <a:rPr lang="en-GB" sz="2000" dirty="0">
                <a:latin typeface="Comic Sans MS" panose="030F0702030302020204" pitchFamily="66" charset="0"/>
              </a:rPr>
              <a:t>What ions are left in solution?</a:t>
            </a:r>
          </a:p>
          <a:p>
            <a:pPr marL="457200" indent="-457200">
              <a:buFont typeface="+mj-lt"/>
              <a:buAutoNum type="arabicPeriod"/>
            </a:pPr>
            <a:r>
              <a:rPr lang="en-GB" sz="2000" dirty="0" smtClean="0">
                <a:latin typeface="Comic Sans MS" pitchFamily="66" charset="0"/>
                <a:sym typeface="Wingdings" panose="05000000000000000000" pitchFamily="2" charset="2"/>
              </a:rPr>
              <a:t>What is the name of the compound left in the solution</a:t>
            </a:r>
            <a:endParaRPr lang="en-GB" sz="2000" dirty="0">
              <a:latin typeface="Comic Sans MS" pitchFamily="66" charset="0"/>
              <a:sym typeface="Wingdings" panose="05000000000000000000" pitchFamily="2" charset="2"/>
            </a:endParaRPr>
          </a:p>
          <a:p>
            <a:pPr marL="457200" indent="-457200">
              <a:buFont typeface="+mj-lt"/>
              <a:buAutoNum type="arabicPeriod"/>
            </a:pPr>
            <a:r>
              <a:rPr lang="en-GB" sz="2000" dirty="0" smtClean="0">
                <a:latin typeface="Comic Sans MS" pitchFamily="66" charset="0"/>
                <a:sym typeface="Wingdings" panose="05000000000000000000" pitchFamily="2" charset="2"/>
              </a:rPr>
              <a:t>When bauxite undergoes electrolysis what metal is formed and why does the carbon anode need to be frequently replaced?</a:t>
            </a:r>
            <a:endParaRPr lang="en-GB" sz="2000" dirty="0">
              <a:latin typeface="Comic Sans MS" pitchFamily="66" charset="0"/>
              <a:sym typeface="Wingdings" panose="05000000000000000000" pitchFamily="2" charset="2"/>
            </a:endParaRPr>
          </a:p>
        </p:txBody>
      </p:sp>
    </p:spTree>
    <p:extLst>
      <p:ext uri="{BB962C8B-B14F-4D97-AF65-F5344CB8AC3E}">
        <p14:creationId xmlns:p14="http://schemas.microsoft.com/office/powerpoint/2010/main" val="2572541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235700" y="2974429"/>
            <a:ext cx="1743075" cy="1343025"/>
          </a:xfrm>
          <a:prstGeom prst="rect">
            <a:avLst/>
          </a:prstGeom>
        </p:spPr>
      </p:pic>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Rectangle 1"/>
          <p:cNvSpPr/>
          <p:nvPr/>
        </p:nvSpPr>
        <p:spPr>
          <a:xfrm>
            <a:off x="179512" y="1355300"/>
            <a:ext cx="4248472" cy="4185761"/>
          </a:xfrm>
          <a:prstGeom prst="rect">
            <a:avLst/>
          </a:prstGeom>
          <a:noFill/>
          <a:ln w="12700">
            <a:solidFill>
              <a:schemeClr val="tx1"/>
            </a:solidFill>
          </a:ln>
        </p:spPr>
        <p:txBody>
          <a:bodyPr wrap="square">
            <a:spAutoFit/>
          </a:bodyPr>
          <a:lstStyle/>
          <a:p>
            <a:r>
              <a:rPr lang="en-GB" sz="1400" b="1" u="sng" dirty="0">
                <a:latin typeface="Segoe Print" pitchFamily="2" charset="0"/>
              </a:rPr>
              <a:t>Atomic Structure</a:t>
            </a:r>
          </a:p>
          <a:p>
            <a:pPr marL="342900" indent="-342900">
              <a:buFont typeface="+mj-lt"/>
              <a:buAutoNum type="arabicPeriod"/>
            </a:pPr>
            <a:r>
              <a:rPr lang="en-GB" sz="1400" dirty="0" smtClean="0">
                <a:latin typeface="Comic Sans MS" pitchFamily="66" charset="0"/>
                <a:cs typeface="Arial" pitchFamily="34" charset="0"/>
              </a:rPr>
              <a:t>35</a:t>
            </a:r>
          </a:p>
          <a:p>
            <a:pPr marL="342900" indent="-342900">
              <a:buFont typeface="+mj-lt"/>
              <a:buAutoNum type="arabicPeriod"/>
            </a:pPr>
            <a:r>
              <a:rPr lang="en-GB" sz="1400" dirty="0" smtClean="0">
                <a:latin typeface="Comic Sans MS" pitchFamily="66" charset="0"/>
                <a:cs typeface="Arial" pitchFamily="34" charset="0"/>
              </a:rPr>
              <a:t>17</a:t>
            </a:r>
          </a:p>
          <a:p>
            <a:pPr marL="342900" indent="-342900">
              <a:buFont typeface="+mj-lt"/>
              <a:buAutoNum type="arabicPeriod"/>
            </a:pPr>
            <a:r>
              <a:rPr lang="en-GB" sz="1400" dirty="0" smtClean="0">
                <a:latin typeface="Comic Sans MS" pitchFamily="66" charset="0"/>
                <a:cs typeface="Arial" pitchFamily="34" charset="0"/>
              </a:rPr>
              <a:t>17 protons, 18 neutrons, 17 electrons</a:t>
            </a:r>
          </a:p>
          <a:p>
            <a:pPr marL="342900" indent="-342900">
              <a:buFont typeface="+mj-lt"/>
              <a:buAutoNum type="arabicPeriod"/>
            </a:pPr>
            <a:r>
              <a:rPr lang="en-GB" sz="1400" dirty="0" smtClean="0">
                <a:latin typeface="Comic Sans MS" pitchFamily="66" charset="0"/>
                <a:cs typeface="Arial" pitchFamily="34" charset="0"/>
              </a:rPr>
              <a:t>2,8,7</a:t>
            </a:r>
          </a:p>
          <a:p>
            <a:pPr marL="342900" indent="-342900">
              <a:buFont typeface="+mj-lt"/>
              <a:buAutoNum type="arabicPeriod"/>
            </a:pPr>
            <a:r>
              <a:rPr lang="en-GB" sz="1400" dirty="0" smtClean="0">
                <a:latin typeface="Comic Sans MS" pitchFamily="66" charset="0"/>
                <a:cs typeface="Arial" pitchFamily="34" charset="0"/>
              </a:rPr>
              <a:t>0</a:t>
            </a:r>
          </a:p>
          <a:p>
            <a:pPr marL="342900" indent="-342900">
              <a:buFont typeface="+mj-lt"/>
              <a:buAutoNum type="arabicPeriod"/>
            </a:pPr>
            <a:r>
              <a:rPr lang="en-GB" sz="1400" dirty="0" smtClean="0">
                <a:latin typeface="Comic Sans MS" pitchFamily="66" charset="0"/>
                <a:cs typeface="Arial" pitchFamily="34" charset="0"/>
              </a:rPr>
              <a:t>0</a:t>
            </a:r>
          </a:p>
          <a:p>
            <a:pPr marL="342900" indent="-342900">
              <a:buFont typeface="+mj-lt"/>
              <a:buAutoNum type="arabicPeriod"/>
            </a:pPr>
            <a:r>
              <a:rPr lang="en-GB" sz="1400" dirty="0" smtClean="0">
                <a:latin typeface="Comic Sans MS" pitchFamily="66" charset="0"/>
                <a:cs typeface="Arial" pitchFamily="34" charset="0"/>
              </a:rPr>
              <a:t>shells (or) orbitals</a:t>
            </a:r>
          </a:p>
          <a:p>
            <a:pPr marL="342900" indent="-342900">
              <a:buFont typeface="+mj-lt"/>
              <a:buAutoNum type="arabicPeriod"/>
            </a:pPr>
            <a:r>
              <a:rPr lang="en-GB" sz="1400" dirty="0" smtClean="0">
                <a:latin typeface="Comic Sans MS" pitchFamily="66" charset="0"/>
                <a:cs typeface="Arial" pitchFamily="34" charset="0"/>
              </a:rPr>
              <a:t>35.5</a:t>
            </a:r>
          </a:p>
          <a:p>
            <a:pPr marL="342900" indent="-342900">
              <a:buFont typeface="+mj-lt"/>
              <a:buAutoNum type="arabicPeriod"/>
            </a:pPr>
            <a:r>
              <a:rPr lang="en-GB" sz="1400" dirty="0">
                <a:latin typeface="Comic Sans MS" pitchFamily="66" charset="0"/>
                <a:cs typeface="Arial" pitchFamily="34" charset="0"/>
              </a:rPr>
              <a:t>Isotopes - Atoms of the same element </a:t>
            </a:r>
            <a:r>
              <a:rPr lang="en-GB" sz="1400" dirty="0" smtClean="0">
                <a:latin typeface="Comic Sans MS" pitchFamily="66" charset="0"/>
                <a:cs typeface="Arial" pitchFamily="34" charset="0"/>
              </a:rPr>
              <a:t>that have </a:t>
            </a:r>
            <a:r>
              <a:rPr lang="en-GB" sz="1400" dirty="0">
                <a:latin typeface="Comic Sans MS" pitchFamily="66" charset="0"/>
                <a:cs typeface="Arial" pitchFamily="34" charset="0"/>
              </a:rPr>
              <a:t>different numbers of </a:t>
            </a:r>
            <a:r>
              <a:rPr lang="en-GB" sz="1400" dirty="0" smtClean="0">
                <a:latin typeface="Comic Sans MS" pitchFamily="66" charset="0"/>
                <a:cs typeface="Arial" pitchFamily="34" charset="0"/>
              </a:rPr>
              <a:t>neutrons</a:t>
            </a:r>
          </a:p>
          <a:p>
            <a:r>
              <a:rPr lang="en-GB" sz="1400" dirty="0">
                <a:latin typeface="Comic Sans MS" pitchFamily="66" charset="0"/>
                <a:cs typeface="Arial" pitchFamily="34" charset="0"/>
              </a:rPr>
              <a:t>	</a:t>
            </a:r>
            <a:r>
              <a:rPr lang="en-GB" sz="1400" baseline="30000" dirty="0" smtClean="0">
                <a:latin typeface="Comic Sans MS" pitchFamily="66" charset="0"/>
                <a:cs typeface="Arial" pitchFamily="34" charset="0"/>
              </a:rPr>
              <a:t>35</a:t>
            </a:r>
            <a:r>
              <a:rPr lang="en-GB" sz="1400" dirty="0" smtClean="0">
                <a:latin typeface="Comic Sans MS" pitchFamily="66" charset="0"/>
                <a:cs typeface="Arial" pitchFamily="34" charset="0"/>
              </a:rPr>
              <a:t>Cl – 18 neutrons</a:t>
            </a:r>
          </a:p>
          <a:p>
            <a:r>
              <a:rPr lang="en-GB" sz="1400" dirty="0">
                <a:latin typeface="Comic Sans MS" pitchFamily="66" charset="0"/>
                <a:cs typeface="Arial" pitchFamily="34" charset="0"/>
              </a:rPr>
              <a:t>	</a:t>
            </a:r>
            <a:r>
              <a:rPr lang="en-GB" sz="1400" baseline="30000" dirty="0" smtClean="0">
                <a:latin typeface="Comic Sans MS" pitchFamily="66" charset="0"/>
                <a:cs typeface="Arial" pitchFamily="34" charset="0"/>
              </a:rPr>
              <a:t>37</a:t>
            </a:r>
            <a:r>
              <a:rPr lang="en-GB" sz="1400" dirty="0" smtClean="0">
                <a:latin typeface="Comic Sans MS" pitchFamily="66" charset="0"/>
                <a:cs typeface="Arial" pitchFamily="34" charset="0"/>
              </a:rPr>
              <a:t>Cl </a:t>
            </a:r>
            <a:r>
              <a:rPr lang="en-GB" sz="1400" dirty="0">
                <a:latin typeface="Comic Sans MS" pitchFamily="66" charset="0"/>
                <a:cs typeface="Arial" pitchFamily="34" charset="0"/>
              </a:rPr>
              <a:t>– </a:t>
            </a:r>
            <a:r>
              <a:rPr lang="en-GB" sz="1400" dirty="0" smtClean="0">
                <a:latin typeface="Comic Sans MS" pitchFamily="66" charset="0"/>
                <a:cs typeface="Arial" pitchFamily="34" charset="0"/>
              </a:rPr>
              <a:t>20 neutrons</a:t>
            </a:r>
          </a:p>
          <a:p>
            <a:endParaRPr lang="en-GB" sz="1400" dirty="0">
              <a:latin typeface="Comic Sans MS" pitchFamily="66" charset="0"/>
              <a:cs typeface="Arial" pitchFamily="34" charset="0"/>
            </a:endParaRPr>
          </a:p>
          <a:p>
            <a:pPr marL="342900" indent="-342900">
              <a:buFont typeface="+mj-lt"/>
              <a:buAutoNum type="arabicPeriod" startAt="10"/>
            </a:pPr>
            <a:r>
              <a:rPr lang="en-GB" sz="1400" dirty="0" smtClean="0">
                <a:latin typeface="Comic Sans MS" pitchFamily="66" charset="0"/>
                <a:cs typeface="Arial" pitchFamily="34" charset="0"/>
              </a:rPr>
              <a:t>MgCl</a:t>
            </a:r>
            <a:r>
              <a:rPr lang="en-GB" sz="1400" baseline="-25000" dirty="0" smtClean="0">
                <a:latin typeface="Comic Sans MS" pitchFamily="66" charset="0"/>
                <a:cs typeface="Arial" pitchFamily="34" charset="0"/>
              </a:rPr>
              <a:t>2</a:t>
            </a:r>
          </a:p>
          <a:p>
            <a:r>
              <a:rPr lang="en-GB" sz="1400" dirty="0" smtClean="0">
                <a:latin typeface="Comic Sans MS" pitchFamily="66" charset="0"/>
              </a:rPr>
              <a:t>            =</a:t>
            </a:r>
            <a:r>
              <a:rPr lang="en-GB" sz="1400" dirty="0">
                <a:latin typeface="Comic Sans MS" pitchFamily="66" charset="0"/>
              </a:rPr>
              <a:t>	</a:t>
            </a:r>
            <a:r>
              <a:rPr lang="en-GB" sz="1400" dirty="0" smtClean="0">
                <a:latin typeface="Comic Sans MS" pitchFamily="66" charset="0"/>
              </a:rPr>
              <a:t>(1xMg)	+        (2xCl)</a:t>
            </a:r>
          </a:p>
          <a:p>
            <a:r>
              <a:rPr lang="en-GB" sz="1400" dirty="0" smtClean="0">
                <a:latin typeface="Comic Sans MS" pitchFamily="66" charset="0"/>
              </a:rPr>
              <a:t>            =</a:t>
            </a:r>
            <a:r>
              <a:rPr lang="en-GB" sz="1400" dirty="0">
                <a:latin typeface="Comic Sans MS" pitchFamily="66" charset="0"/>
              </a:rPr>
              <a:t>	(</a:t>
            </a:r>
            <a:r>
              <a:rPr lang="en-GB" sz="1400" dirty="0" smtClean="0">
                <a:latin typeface="Comic Sans MS" pitchFamily="66" charset="0"/>
              </a:rPr>
              <a:t>1x24)</a:t>
            </a:r>
            <a:r>
              <a:rPr lang="en-GB" sz="1400" dirty="0">
                <a:latin typeface="Comic Sans MS" pitchFamily="66" charset="0"/>
              </a:rPr>
              <a:t>	+        (</a:t>
            </a:r>
            <a:r>
              <a:rPr lang="en-GB" sz="1400" dirty="0" smtClean="0">
                <a:latin typeface="Comic Sans MS" pitchFamily="66" charset="0"/>
              </a:rPr>
              <a:t>2x35.5)</a:t>
            </a:r>
            <a:endParaRPr lang="en-GB" sz="1400" baseline="-25000" dirty="0">
              <a:latin typeface="Comic Sans MS" pitchFamily="66" charset="0"/>
            </a:endParaRPr>
          </a:p>
          <a:p>
            <a:r>
              <a:rPr lang="en-GB" sz="1400" dirty="0" smtClean="0">
                <a:latin typeface="Comic Sans MS" pitchFamily="66" charset="0"/>
              </a:rPr>
              <a:t>            =</a:t>
            </a:r>
            <a:r>
              <a:rPr lang="en-GB" sz="1400" dirty="0">
                <a:latin typeface="Comic Sans MS" pitchFamily="66" charset="0"/>
              </a:rPr>
              <a:t>	</a:t>
            </a:r>
            <a:r>
              <a:rPr lang="en-GB" sz="1400" dirty="0" smtClean="0">
                <a:latin typeface="Comic Sans MS" pitchFamily="66" charset="0"/>
              </a:rPr>
              <a:t>24</a:t>
            </a:r>
            <a:r>
              <a:rPr lang="en-GB" sz="1400" dirty="0">
                <a:latin typeface="Comic Sans MS" pitchFamily="66" charset="0"/>
              </a:rPr>
              <a:t>	+        </a:t>
            </a:r>
            <a:r>
              <a:rPr lang="en-GB" sz="1400" dirty="0" smtClean="0">
                <a:latin typeface="Comic Sans MS" pitchFamily="66" charset="0"/>
              </a:rPr>
              <a:t>71</a:t>
            </a:r>
            <a:endParaRPr lang="en-GB" sz="1400" baseline="-25000" dirty="0">
              <a:latin typeface="Comic Sans MS" pitchFamily="66" charset="0"/>
            </a:endParaRPr>
          </a:p>
          <a:p>
            <a:r>
              <a:rPr lang="en-GB" sz="1400" dirty="0" smtClean="0">
                <a:latin typeface="Comic Sans MS" pitchFamily="66" charset="0"/>
              </a:rPr>
              <a:t>            =</a:t>
            </a:r>
            <a:r>
              <a:rPr lang="en-GB" sz="1400" dirty="0">
                <a:latin typeface="Comic Sans MS" pitchFamily="66" charset="0"/>
              </a:rPr>
              <a:t>	</a:t>
            </a:r>
            <a:r>
              <a:rPr lang="en-GB" sz="1400" dirty="0" smtClean="0">
                <a:latin typeface="Comic Sans MS" pitchFamily="66" charset="0"/>
              </a:rPr>
              <a:t>95</a:t>
            </a:r>
            <a:endParaRPr lang="en-GB" sz="1400" baseline="-25000" dirty="0">
              <a:latin typeface="Comic Sans MS" pitchFamily="66" charset="0"/>
            </a:endParaRPr>
          </a:p>
        </p:txBody>
      </p:sp>
      <p:sp>
        <p:nvSpPr>
          <p:cNvPr id="43"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Mark Scheme</a:t>
            </a:r>
            <a:endParaRPr lang="en-GB" sz="5000" b="1" u="sng" dirty="0">
              <a:latin typeface="Segoe Print" pitchFamily="2" charset="0"/>
            </a:endParaRPr>
          </a:p>
        </p:txBody>
      </p:sp>
      <p:sp>
        <p:nvSpPr>
          <p:cNvPr id="11" name="Rectangle 10"/>
          <p:cNvSpPr/>
          <p:nvPr/>
        </p:nvSpPr>
        <p:spPr>
          <a:xfrm>
            <a:off x="4716015" y="1355300"/>
            <a:ext cx="4248472" cy="3539430"/>
          </a:xfrm>
          <a:prstGeom prst="rect">
            <a:avLst/>
          </a:prstGeom>
          <a:noFill/>
          <a:ln w="12700">
            <a:solidFill>
              <a:schemeClr val="tx1"/>
            </a:solidFill>
          </a:ln>
        </p:spPr>
        <p:txBody>
          <a:bodyPr wrap="square">
            <a:spAutoFit/>
          </a:bodyPr>
          <a:lstStyle/>
          <a:p>
            <a:r>
              <a:rPr lang="en-GB" sz="1400" b="1" u="sng" dirty="0">
                <a:latin typeface="Segoe Print" pitchFamily="2" charset="0"/>
              </a:rPr>
              <a:t>Ionic bonding</a:t>
            </a:r>
          </a:p>
          <a:p>
            <a:pPr marL="342900" indent="-342900">
              <a:buFont typeface="+mj-lt"/>
              <a:buAutoNum type="arabicPeriod"/>
            </a:pPr>
            <a:r>
              <a:rPr lang="en-GB" sz="1400" dirty="0" smtClean="0">
                <a:latin typeface="Comic Sans MS" pitchFamily="66" charset="0"/>
                <a:cs typeface="Arial" pitchFamily="34" charset="0"/>
              </a:rPr>
              <a:t>Transfer</a:t>
            </a:r>
          </a:p>
          <a:p>
            <a:pPr marL="342900" indent="-342900">
              <a:buFont typeface="+mj-lt"/>
              <a:buAutoNum type="arabicPeriod"/>
            </a:pPr>
            <a:r>
              <a:rPr lang="en-GB" sz="1400" dirty="0">
                <a:latin typeface="Comic Sans MS" pitchFamily="66" charset="0"/>
                <a:cs typeface="Arial" pitchFamily="34" charset="0"/>
              </a:rPr>
              <a:t>(a) Metals and </a:t>
            </a:r>
            <a:r>
              <a:rPr lang="en-GB" sz="1400" dirty="0" smtClean="0">
                <a:latin typeface="Comic Sans MS" pitchFamily="66" charset="0"/>
                <a:cs typeface="Arial" pitchFamily="34" charset="0"/>
              </a:rPr>
              <a:t>Non-metals</a:t>
            </a:r>
          </a:p>
          <a:p>
            <a:pPr marL="342900" indent="-342900">
              <a:buFont typeface="+mj-lt"/>
              <a:buAutoNum type="arabicPeriod"/>
            </a:pPr>
            <a:r>
              <a:rPr lang="en-GB" sz="1400" dirty="0" smtClean="0">
                <a:latin typeface="Comic Sans MS" pitchFamily="66" charset="0"/>
                <a:cs typeface="Arial" pitchFamily="34" charset="0"/>
              </a:rPr>
              <a:t>-1</a:t>
            </a:r>
          </a:p>
          <a:p>
            <a:pPr marL="342900" indent="-342900">
              <a:buFont typeface="+mj-lt"/>
              <a:buAutoNum type="arabicPeriod"/>
            </a:pPr>
            <a:r>
              <a:rPr lang="en-GB" sz="1400" dirty="0" smtClean="0">
                <a:latin typeface="Comic Sans MS" pitchFamily="66" charset="0"/>
                <a:cs typeface="Arial" pitchFamily="34" charset="0"/>
              </a:rPr>
              <a:t>+3</a:t>
            </a:r>
          </a:p>
          <a:p>
            <a:pPr marL="342900" indent="-342900">
              <a:buFont typeface="+mj-lt"/>
              <a:buAutoNum type="arabicPeriod"/>
            </a:pPr>
            <a:r>
              <a:rPr lang="en-GB" sz="1400" dirty="0" smtClean="0">
                <a:latin typeface="Comic Sans MS" pitchFamily="66" charset="0"/>
                <a:cs typeface="Arial" pitchFamily="34" charset="0"/>
              </a:rPr>
              <a:t>Electrostatic</a:t>
            </a:r>
          </a:p>
          <a:p>
            <a:pPr marL="342900" indent="-342900">
              <a:buFont typeface="+mj-lt"/>
              <a:buAutoNum type="arabicPeriod"/>
            </a:pPr>
            <a:r>
              <a:rPr lang="en-GB" sz="1400" dirty="0" smtClean="0">
                <a:latin typeface="Comic Sans MS" pitchFamily="66" charset="0"/>
                <a:cs typeface="Arial" pitchFamily="34" charset="0"/>
              </a:rPr>
              <a:t>Molten (l) or in solution (</a:t>
            </a:r>
            <a:r>
              <a:rPr lang="en-GB" sz="1400" dirty="0" err="1" smtClean="0">
                <a:latin typeface="Comic Sans MS" pitchFamily="66" charset="0"/>
                <a:cs typeface="Arial" pitchFamily="34" charset="0"/>
              </a:rPr>
              <a:t>aq</a:t>
            </a:r>
            <a:r>
              <a:rPr lang="en-GB" sz="1400" dirty="0" smtClean="0">
                <a:latin typeface="Comic Sans MS" pitchFamily="66" charset="0"/>
                <a:cs typeface="Arial" pitchFamily="34" charset="0"/>
              </a:rPr>
              <a:t>)</a:t>
            </a:r>
          </a:p>
          <a:p>
            <a:endParaRPr lang="en-GB" sz="1400" dirty="0" smtClean="0">
              <a:latin typeface="Comic Sans MS" pitchFamily="66" charset="0"/>
              <a:cs typeface="Arial" pitchFamily="34" charset="0"/>
            </a:endParaRPr>
          </a:p>
          <a:p>
            <a:pPr marL="342900" indent="-342900">
              <a:buFont typeface="+mj-lt"/>
              <a:buAutoNum type="arabicPeriod" startAt="7"/>
            </a:pPr>
            <a:r>
              <a:rPr lang="en-GB" sz="1400" dirty="0" smtClean="0">
                <a:latin typeface="Comic Sans MS" pitchFamily="66" charset="0"/>
                <a:cs typeface="Arial" pitchFamily="34" charset="0"/>
              </a:rPr>
              <a:t> 		         8.</a:t>
            </a:r>
          </a:p>
          <a:p>
            <a:pPr marL="342900" indent="-342900">
              <a:buFont typeface="+mj-lt"/>
              <a:buAutoNum type="arabicPeriod" startAt="7"/>
            </a:pPr>
            <a:endParaRPr lang="en-GB" sz="1400" dirty="0">
              <a:latin typeface="Comic Sans MS" pitchFamily="66" charset="0"/>
              <a:cs typeface="Arial" pitchFamily="34" charset="0"/>
            </a:endParaRPr>
          </a:p>
          <a:p>
            <a:pPr marL="342900" indent="-342900">
              <a:buFont typeface="+mj-lt"/>
              <a:buAutoNum type="arabicPeriod" startAt="7"/>
            </a:pPr>
            <a:endParaRPr lang="en-GB" sz="1400" dirty="0" smtClean="0">
              <a:latin typeface="Comic Sans MS" pitchFamily="66" charset="0"/>
              <a:cs typeface="Arial" pitchFamily="34" charset="0"/>
            </a:endParaRPr>
          </a:p>
          <a:p>
            <a:pPr marL="342900" indent="-342900">
              <a:buFont typeface="+mj-lt"/>
              <a:buAutoNum type="arabicPeriod" startAt="7"/>
            </a:pPr>
            <a:endParaRPr lang="en-GB" sz="1400" dirty="0">
              <a:latin typeface="Comic Sans MS" pitchFamily="66" charset="0"/>
              <a:cs typeface="Arial" pitchFamily="34" charset="0"/>
            </a:endParaRPr>
          </a:p>
          <a:p>
            <a:pPr marL="342900" indent="-342900">
              <a:buFont typeface="+mj-lt"/>
              <a:buAutoNum type="arabicPeriod" startAt="7"/>
            </a:pPr>
            <a:endParaRPr lang="en-GB" sz="1400" dirty="0" smtClean="0">
              <a:latin typeface="Comic Sans MS" pitchFamily="66" charset="0"/>
              <a:cs typeface="Arial" pitchFamily="34" charset="0"/>
            </a:endParaRPr>
          </a:p>
          <a:p>
            <a:pPr marL="342900" indent="-342900">
              <a:buFont typeface="+mj-lt"/>
              <a:buAutoNum type="arabicPeriod" startAt="7"/>
            </a:pPr>
            <a:endParaRPr lang="en-GB" sz="1400" dirty="0">
              <a:latin typeface="Comic Sans MS" pitchFamily="66" charset="0"/>
              <a:cs typeface="Arial" pitchFamily="34" charset="0"/>
            </a:endParaRPr>
          </a:p>
          <a:p>
            <a:pPr marL="342900" indent="-342900">
              <a:buFont typeface="+mj-lt"/>
              <a:buAutoNum type="arabicPeriod" startAt="9"/>
            </a:pPr>
            <a:r>
              <a:rPr lang="en-GB" sz="1400" dirty="0" smtClean="0">
                <a:latin typeface="Comic Sans MS" pitchFamily="66" charset="0"/>
                <a:cs typeface="Arial" pitchFamily="34" charset="0"/>
              </a:rPr>
              <a:t>[2,8]</a:t>
            </a:r>
            <a:r>
              <a:rPr lang="en-GB" sz="1400" baseline="30000" dirty="0" smtClean="0">
                <a:latin typeface="Comic Sans MS" pitchFamily="66" charset="0"/>
                <a:cs typeface="Arial" pitchFamily="34" charset="0"/>
              </a:rPr>
              <a:t>-</a:t>
            </a:r>
          </a:p>
          <a:p>
            <a:pPr marL="342900" indent="-342900">
              <a:buFont typeface="+mj-lt"/>
              <a:buAutoNum type="arabicPeriod" startAt="9"/>
            </a:pPr>
            <a:r>
              <a:rPr lang="en-GB" sz="1400" dirty="0" smtClean="0">
                <a:latin typeface="Comic Sans MS" pitchFamily="66" charset="0"/>
                <a:cs typeface="Arial" pitchFamily="34" charset="0"/>
              </a:rPr>
              <a:t>CaF</a:t>
            </a:r>
            <a:r>
              <a:rPr lang="en-GB" sz="1400" baseline="-25000" dirty="0" smtClean="0">
                <a:latin typeface="Comic Sans MS" pitchFamily="66" charset="0"/>
                <a:cs typeface="Arial" pitchFamily="34" charset="0"/>
              </a:rPr>
              <a:t>2</a:t>
            </a: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5004048" y="3017293"/>
            <a:ext cx="1614488" cy="1228725"/>
          </a:xfrm>
          <a:prstGeom prst="rect">
            <a:avLst/>
          </a:prstGeom>
        </p:spPr>
      </p:pic>
    </p:spTree>
    <p:extLst>
      <p:ext uri="{BB962C8B-B14F-4D97-AF65-F5344CB8AC3E}">
        <p14:creationId xmlns:p14="http://schemas.microsoft.com/office/powerpoint/2010/main" val="238178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a:latin typeface="Segoe Print" pitchFamily="2" charset="0"/>
              </a:rPr>
              <a:t>Ionic bonding</a:t>
            </a:r>
          </a:p>
        </p:txBody>
      </p:sp>
      <p:sp>
        <p:nvSpPr>
          <p:cNvPr id="2" name="Rectangle 1"/>
          <p:cNvSpPr/>
          <p:nvPr/>
        </p:nvSpPr>
        <p:spPr>
          <a:xfrm>
            <a:off x="107504" y="1355300"/>
            <a:ext cx="4248472" cy="954107"/>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Metal and non-metal – </a:t>
            </a:r>
            <a:r>
              <a:rPr lang="en-GB" sz="1400" b="1" u="sng" dirty="0">
                <a:latin typeface="Comic Sans MS" pitchFamily="66" charset="0"/>
                <a:cs typeface="Arial" pitchFamily="34" charset="0"/>
              </a:rPr>
              <a:t>electron transfer</a:t>
            </a:r>
          </a:p>
          <a:p>
            <a:r>
              <a:rPr lang="en-GB" sz="1400" b="1" u="sng" dirty="0">
                <a:latin typeface="Comic Sans MS" pitchFamily="66" charset="0"/>
                <a:cs typeface="Arial" pitchFamily="34" charset="0"/>
              </a:rPr>
              <a:t>Metals</a:t>
            </a:r>
            <a:r>
              <a:rPr lang="en-GB" sz="1400" dirty="0">
                <a:latin typeface="Comic Sans MS" pitchFamily="66" charset="0"/>
                <a:cs typeface="Arial" pitchFamily="34" charset="0"/>
              </a:rPr>
              <a:t> lose electrons and become positive </a:t>
            </a:r>
            <a:r>
              <a:rPr lang="en-GB" sz="1400" dirty="0" smtClean="0">
                <a:latin typeface="Comic Sans MS" pitchFamily="66" charset="0"/>
                <a:cs typeface="Arial" pitchFamily="34" charset="0"/>
              </a:rPr>
              <a:t>ions.</a:t>
            </a:r>
            <a:endParaRPr lang="en-GB" sz="1400" dirty="0">
              <a:latin typeface="Comic Sans MS" pitchFamily="66" charset="0"/>
              <a:cs typeface="Arial" pitchFamily="34" charset="0"/>
            </a:endParaRPr>
          </a:p>
          <a:p>
            <a:r>
              <a:rPr lang="en-GB" sz="1400" b="1" u="sng" dirty="0">
                <a:latin typeface="Comic Sans MS" pitchFamily="66" charset="0"/>
                <a:cs typeface="Arial" pitchFamily="34" charset="0"/>
              </a:rPr>
              <a:t>Non-metals</a:t>
            </a:r>
            <a:r>
              <a:rPr lang="en-GB" sz="1400" dirty="0">
                <a:latin typeface="Comic Sans MS" pitchFamily="66" charset="0"/>
                <a:cs typeface="Arial" pitchFamily="34" charset="0"/>
              </a:rPr>
              <a:t> gain electrons and become negative </a:t>
            </a:r>
            <a:r>
              <a:rPr lang="en-GB" sz="1400" dirty="0" smtClean="0">
                <a:latin typeface="Comic Sans MS" pitchFamily="66" charset="0"/>
                <a:cs typeface="Arial" pitchFamily="34" charset="0"/>
              </a:rPr>
              <a:t>ions.</a:t>
            </a:r>
            <a:endParaRPr lang="en-GB" sz="1400" dirty="0">
              <a:latin typeface="Comic Sans MS" pitchFamily="66" charset="0"/>
              <a:cs typeface="Arial" pitchFamily="34" charset="0"/>
            </a:endParaRPr>
          </a:p>
        </p:txBody>
      </p:sp>
      <p:sp>
        <p:nvSpPr>
          <p:cNvPr id="3" name="Rectangle 2"/>
          <p:cNvSpPr/>
          <p:nvPr/>
        </p:nvSpPr>
        <p:spPr>
          <a:xfrm>
            <a:off x="107504" y="2403465"/>
            <a:ext cx="4248472" cy="1169551"/>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Metals in </a:t>
            </a:r>
            <a:r>
              <a:rPr lang="en-GB" sz="1400" b="1" u="sng" dirty="0">
                <a:latin typeface="Comic Sans MS" pitchFamily="66" charset="0"/>
                <a:cs typeface="Arial" pitchFamily="34" charset="0"/>
              </a:rPr>
              <a:t>group </a:t>
            </a:r>
            <a:r>
              <a:rPr lang="en-GB" sz="1400" b="1" u="sng" dirty="0" smtClean="0">
                <a:latin typeface="Comic Sans MS" pitchFamily="66" charset="0"/>
                <a:cs typeface="Arial" pitchFamily="34" charset="0"/>
              </a:rPr>
              <a:t>1</a:t>
            </a:r>
            <a:r>
              <a:rPr lang="en-GB" sz="1400" dirty="0" smtClean="0">
                <a:latin typeface="Comic Sans MS" pitchFamily="66" charset="0"/>
                <a:cs typeface="Arial" pitchFamily="34" charset="0"/>
              </a:rPr>
              <a:t> form </a:t>
            </a:r>
            <a:r>
              <a:rPr lang="en-GB" sz="1400" dirty="0">
                <a:latin typeface="Comic Sans MS" pitchFamily="66" charset="0"/>
                <a:cs typeface="Arial" pitchFamily="34" charset="0"/>
              </a:rPr>
              <a:t>ions with a </a:t>
            </a:r>
            <a:r>
              <a:rPr lang="en-GB" sz="1400" b="1" u="sng" dirty="0">
                <a:latin typeface="Comic Sans MS" pitchFamily="66" charset="0"/>
                <a:cs typeface="Arial" pitchFamily="34" charset="0"/>
              </a:rPr>
              <a:t>+1 charge</a:t>
            </a:r>
          </a:p>
          <a:p>
            <a:r>
              <a:rPr lang="en-GB" sz="1400" dirty="0">
                <a:latin typeface="Comic Sans MS" pitchFamily="66" charset="0"/>
                <a:cs typeface="Arial" pitchFamily="34" charset="0"/>
              </a:rPr>
              <a:t>Metals in </a:t>
            </a:r>
            <a:r>
              <a:rPr lang="en-GB" sz="1400" b="1" u="sng" dirty="0">
                <a:latin typeface="Comic Sans MS" pitchFamily="66" charset="0"/>
                <a:cs typeface="Arial" pitchFamily="34" charset="0"/>
              </a:rPr>
              <a:t>group 2</a:t>
            </a:r>
            <a:r>
              <a:rPr lang="en-GB" sz="1400" dirty="0">
                <a:latin typeface="Comic Sans MS" pitchFamily="66" charset="0"/>
                <a:cs typeface="Arial" pitchFamily="34" charset="0"/>
              </a:rPr>
              <a:t> form ions with a </a:t>
            </a:r>
            <a:r>
              <a:rPr lang="en-GB" sz="1400" b="1" u="sng" dirty="0">
                <a:latin typeface="Comic Sans MS" pitchFamily="66" charset="0"/>
                <a:cs typeface="Arial" pitchFamily="34" charset="0"/>
              </a:rPr>
              <a:t>+2 </a:t>
            </a:r>
            <a:r>
              <a:rPr lang="en-GB" sz="1400" b="1" u="sng" dirty="0" smtClean="0">
                <a:latin typeface="Comic Sans MS" pitchFamily="66" charset="0"/>
                <a:cs typeface="Arial" pitchFamily="34" charset="0"/>
              </a:rPr>
              <a:t>charge</a:t>
            </a:r>
          </a:p>
          <a:p>
            <a:pPr algn="ct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r>
              <a:rPr lang="en-GB" sz="1400" dirty="0">
                <a:latin typeface="Comic Sans MS" pitchFamily="66" charset="0"/>
                <a:cs typeface="Arial" pitchFamily="34" charset="0"/>
              </a:rPr>
              <a:t>Non-metals in </a:t>
            </a:r>
            <a:r>
              <a:rPr lang="en-GB" sz="1400" b="1" u="sng" dirty="0">
                <a:latin typeface="Comic Sans MS" pitchFamily="66" charset="0"/>
                <a:cs typeface="Arial" pitchFamily="34" charset="0"/>
              </a:rPr>
              <a:t>group 6</a:t>
            </a:r>
            <a:r>
              <a:rPr lang="en-GB" sz="1400" dirty="0">
                <a:latin typeface="Comic Sans MS" pitchFamily="66" charset="0"/>
                <a:cs typeface="Arial" pitchFamily="34" charset="0"/>
              </a:rPr>
              <a:t> form ions with </a:t>
            </a:r>
            <a:r>
              <a:rPr lang="en-GB" sz="1400" b="1" u="sng" dirty="0">
                <a:latin typeface="Comic Sans MS" pitchFamily="66" charset="0"/>
                <a:cs typeface="Arial" pitchFamily="34" charset="0"/>
              </a:rPr>
              <a:t>-2 </a:t>
            </a:r>
            <a:r>
              <a:rPr lang="en-GB" sz="1400" b="1" u="sng" dirty="0" smtClean="0">
                <a:latin typeface="Comic Sans MS" pitchFamily="66" charset="0"/>
                <a:cs typeface="Arial" pitchFamily="34" charset="0"/>
              </a:rPr>
              <a:t>charge</a:t>
            </a:r>
          </a:p>
          <a:p>
            <a:r>
              <a:rPr lang="en-GB" sz="1400" dirty="0" smtClean="0">
                <a:latin typeface="Comic Sans MS" pitchFamily="66" charset="0"/>
                <a:cs typeface="Arial" pitchFamily="34" charset="0"/>
              </a:rPr>
              <a:t>Non-metals </a:t>
            </a:r>
            <a:r>
              <a:rPr lang="en-GB" sz="1400" dirty="0">
                <a:latin typeface="Comic Sans MS" pitchFamily="66" charset="0"/>
                <a:cs typeface="Arial" pitchFamily="34" charset="0"/>
              </a:rPr>
              <a:t>in </a:t>
            </a:r>
            <a:r>
              <a:rPr lang="en-GB" sz="1400" b="1" u="sng" dirty="0">
                <a:latin typeface="Comic Sans MS" pitchFamily="66" charset="0"/>
                <a:cs typeface="Arial" pitchFamily="34" charset="0"/>
              </a:rPr>
              <a:t>group 7</a:t>
            </a:r>
            <a:r>
              <a:rPr lang="en-GB" sz="1400" dirty="0">
                <a:latin typeface="Comic Sans MS" pitchFamily="66" charset="0"/>
                <a:cs typeface="Arial" pitchFamily="34" charset="0"/>
              </a:rPr>
              <a:t> form ions with </a:t>
            </a:r>
            <a:r>
              <a:rPr lang="en-GB" sz="1400" b="1" u="sng" dirty="0">
                <a:latin typeface="Comic Sans MS" pitchFamily="66" charset="0"/>
                <a:cs typeface="Arial" pitchFamily="34" charset="0"/>
              </a:rPr>
              <a:t>-1 </a:t>
            </a:r>
            <a:r>
              <a:rPr lang="en-GB" sz="1400" b="1" u="sng" dirty="0" smtClean="0">
                <a:latin typeface="Comic Sans MS" pitchFamily="66" charset="0"/>
                <a:cs typeface="Arial" pitchFamily="34" charset="0"/>
              </a:rPr>
              <a:t>charge</a:t>
            </a:r>
            <a:endParaRPr lang="en-GB" sz="1400" b="1" u="sng" dirty="0">
              <a:latin typeface="Comic Sans MS" pitchFamily="66" charset="0"/>
              <a:cs typeface="Arial" pitchFamily="34" charset="0"/>
            </a:endParaRPr>
          </a:p>
        </p:txBody>
      </p:sp>
      <p:pic>
        <p:nvPicPr>
          <p:cNvPr id="24" name="Picture 23"/>
          <p:cNvPicPr>
            <a:picLocks noChangeAspect="1" noChangeArrowheads="1"/>
          </p:cNvPicPr>
          <p:nvPr/>
        </p:nvPicPr>
        <p:blipFill>
          <a:blip r:embed="rId5">
            <a:graysc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496" y="3911517"/>
            <a:ext cx="222646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7">
            <a:graysc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496" y="5445968"/>
            <a:ext cx="222646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9">
            <a:graysc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23728" y="4032464"/>
            <a:ext cx="2226469" cy="246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4" y="3672466"/>
            <a:ext cx="4248472" cy="30689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7504" y="3672466"/>
            <a:ext cx="1540806" cy="307777"/>
          </a:xfrm>
          <a:prstGeom prst="rect">
            <a:avLst/>
          </a:prstGeom>
        </p:spPr>
        <p:txBody>
          <a:bodyPr wrap="none">
            <a:spAutoFit/>
          </a:bodyPr>
          <a:lstStyle/>
          <a:p>
            <a:r>
              <a:rPr lang="en-GB" sz="1400" u="sng" dirty="0" smtClean="0">
                <a:latin typeface="Comic Sans MS" pitchFamily="66" charset="0"/>
                <a:cs typeface="Arial" pitchFamily="34" charset="0"/>
              </a:rPr>
              <a:t>sodium chloride</a:t>
            </a:r>
            <a:endParaRPr lang="en-GB" sz="1400" u="sng" dirty="0"/>
          </a:p>
        </p:txBody>
      </p:sp>
      <p:sp>
        <p:nvSpPr>
          <p:cNvPr id="27" name="Rectangle 26"/>
          <p:cNvSpPr/>
          <p:nvPr/>
        </p:nvSpPr>
        <p:spPr>
          <a:xfrm>
            <a:off x="2813566" y="3672465"/>
            <a:ext cx="1542410" cy="307777"/>
          </a:xfrm>
          <a:prstGeom prst="rect">
            <a:avLst/>
          </a:prstGeom>
        </p:spPr>
        <p:txBody>
          <a:bodyPr wrap="none">
            <a:spAutoFit/>
          </a:bodyPr>
          <a:lstStyle/>
          <a:p>
            <a:r>
              <a:rPr lang="en-GB" sz="1400" u="sng" dirty="0" smtClean="0">
                <a:latin typeface="Comic Sans MS" pitchFamily="66" charset="0"/>
                <a:cs typeface="Arial" pitchFamily="34" charset="0"/>
              </a:rPr>
              <a:t>calcium chloride</a:t>
            </a:r>
            <a:endParaRPr lang="en-GB" sz="1400" u="sng" dirty="0"/>
          </a:p>
        </p:txBody>
      </p:sp>
      <p:sp>
        <p:nvSpPr>
          <p:cNvPr id="28" name="Rectangle 27"/>
          <p:cNvSpPr/>
          <p:nvPr/>
        </p:nvSpPr>
        <p:spPr>
          <a:xfrm>
            <a:off x="107504" y="5241920"/>
            <a:ext cx="1598515" cy="307777"/>
          </a:xfrm>
          <a:prstGeom prst="rect">
            <a:avLst/>
          </a:prstGeom>
        </p:spPr>
        <p:txBody>
          <a:bodyPr wrap="none">
            <a:spAutoFit/>
          </a:bodyPr>
          <a:lstStyle/>
          <a:p>
            <a:r>
              <a:rPr lang="en-GB" sz="1400" u="sng" dirty="0" smtClean="0">
                <a:latin typeface="Comic Sans MS" pitchFamily="66" charset="0"/>
                <a:cs typeface="Arial" pitchFamily="34" charset="0"/>
              </a:rPr>
              <a:t>magnesium oxide</a:t>
            </a:r>
            <a:endParaRPr lang="en-GB" sz="1400" u="sng" dirty="0"/>
          </a:p>
        </p:txBody>
      </p:sp>
      <p:sp>
        <p:nvSpPr>
          <p:cNvPr id="29" name="Rectangle 28"/>
          <p:cNvSpPr/>
          <p:nvPr/>
        </p:nvSpPr>
        <p:spPr>
          <a:xfrm>
            <a:off x="4716016" y="1355299"/>
            <a:ext cx="4248472" cy="1384995"/>
          </a:xfrm>
          <a:prstGeom prst="rect">
            <a:avLst/>
          </a:prstGeom>
          <a:noFill/>
          <a:ln w="12700">
            <a:solidFill>
              <a:schemeClr val="tx1"/>
            </a:solidFill>
          </a:ln>
        </p:spPr>
        <p:txBody>
          <a:bodyPr wrap="square">
            <a:spAutoFit/>
          </a:bodyPr>
          <a:lstStyle/>
          <a:p>
            <a:r>
              <a:rPr lang="en-GB" sz="1400" u="sng" dirty="0">
                <a:latin typeface="Comic Sans MS" pitchFamily="66" charset="0"/>
                <a:cs typeface="Arial" pitchFamily="34" charset="0"/>
              </a:rPr>
              <a:t>Writing formulae</a:t>
            </a:r>
          </a:p>
          <a:p>
            <a:r>
              <a:rPr lang="en-GB" sz="1400" dirty="0">
                <a:latin typeface="Comic Sans MS" pitchFamily="66" charset="0"/>
                <a:cs typeface="Arial" pitchFamily="34" charset="0"/>
              </a:rPr>
              <a:t>The charges on the positive and </a:t>
            </a:r>
            <a:endParaRPr lang="en-GB" sz="1400" dirty="0" smtClean="0">
              <a:latin typeface="Comic Sans MS" pitchFamily="66" charset="0"/>
              <a:cs typeface="Arial" pitchFamily="34" charset="0"/>
            </a:endParaRPr>
          </a:p>
          <a:p>
            <a:r>
              <a:rPr lang="en-GB" sz="1400" dirty="0" smtClean="0">
                <a:latin typeface="Comic Sans MS" pitchFamily="66" charset="0"/>
                <a:cs typeface="Arial" pitchFamily="34" charset="0"/>
              </a:rPr>
              <a:t>negative </a:t>
            </a:r>
            <a:r>
              <a:rPr lang="en-GB" sz="1400" dirty="0">
                <a:latin typeface="Comic Sans MS" pitchFamily="66" charset="0"/>
                <a:cs typeface="Arial" pitchFamily="34" charset="0"/>
              </a:rPr>
              <a:t>ions need to balance </a:t>
            </a:r>
            <a:r>
              <a:rPr lang="en-GB" sz="1400" dirty="0" smtClean="0">
                <a:latin typeface="Comic Sans MS" pitchFamily="66" charset="0"/>
                <a:cs typeface="Arial" pitchFamily="34" charset="0"/>
              </a:rPr>
              <a:t>out</a:t>
            </a:r>
          </a:p>
          <a:p>
            <a:r>
              <a:rPr lang="en-GB" sz="1400" dirty="0" smtClean="0">
                <a:latin typeface="Comic Sans MS" pitchFamily="66" charset="0"/>
                <a:cs typeface="Arial" pitchFamily="34" charset="0"/>
              </a:rPr>
              <a:t>Na</a:t>
            </a:r>
            <a:r>
              <a:rPr lang="en-GB" sz="1400" baseline="30000" dirty="0">
                <a:latin typeface="Comic Sans MS" pitchFamily="66" charset="0"/>
                <a:cs typeface="Arial" pitchFamily="34" charset="0"/>
              </a:rPr>
              <a:t>+</a:t>
            </a:r>
            <a:r>
              <a:rPr lang="en-GB" sz="1400" dirty="0">
                <a:latin typeface="Comic Sans MS" pitchFamily="66" charset="0"/>
                <a:cs typeface="Arial" pitchFamily="34" charset="0"/>
              </a:rPr>
              <a:t>   </a:t>
            </a:r>
            <a:r>
              <a:rPr lang="en-GB" sz="1400" dirty="0" err="1" smtClean="0">
                <a:latin typeface="Comic Sans MS" pitchFamily="66" charset="0"/>
                <a:cs typeface="Arial" pitchFamily="34" charset="0"/>
              </a:rPr>
              <a:t>Cl</a:t>
            </a:r>
            <a:r>
              <a:rPr lang="en-GB" sz="1400" baseline="30000" dirty="0" smtClean="0">
                <a:latin typeface="Comic Sans MS" pitchFamily="66" charset="0"/>
                <a:cs typeface="Arial" pitchFamily="34" charset="0"/>
              </a:rPr>
              <a:t>-</a:t>
            </a:r>
            <a:r>
              <a:rPr lang="en-GB" sz="1400" dirty="0">
                <a:latin typeface="Comic Sans MS" pitchFamily="66" charset="0"/>
                <a:cs typeface="Arial" pitchFamily="34" charset="0"/>
              </a:rPr>
              <a:t> 		</a:t>
            </a:r>
            <a:r>
              <a:rPr lang="en-GB" sz="1400" dirty="0" smtClean="0">
                <a:latin typeface="Comic Sans MS" pitchFamily="66" charset="0"/>
                <a:cs typeface="Arial" pitchFamily="34" charset="0"/>
                <a:sym typeface="Wingdings" pitchFamily="2" charset="2"/>
              </a:rPr>
              <a:t> </a:t>
            </a:r>
            <a:r>
              <a:rPr lang="en-GB" sz="1400" dirty="0" err="1" smtClean="0">
                <a:latin typeface="Comic Sans MS" pitchFamily="66" charset="0"/>
                <a:cs typeface="Arial" pitchFamily="34" charset="0"/>
                <a:sym typeface="Wingdings" pitchFamily="2" charset="2"/>
              </a:rPr>
              <a:t>NaCl</a:t>
            </a:r>
            <a:r>
              <a:rPr lang="en-GB" sz="1400" baseline="30000" dirty="0" smtClean="0">
                <a:latin typeface="Comic Sans MS" pitchFamily="66" charset="0"/>
                <a:cs typeface="Arial" pitchFamily="34" charset="0"/>
              </a:rPr>
              <a:t>                    </a:t>
            </a:r>
            <a:endParaRPr lang="en-GB" sz="1400" baseline="30000" dirty="0">
              <a:latin typeface="Comic Sans MS" pitchFamily="66" charset="0"/>
              <a:cs typeface="Arial" pitchFamily="34" charset="0"/>
            </a:endParaRPr>
          </a:p>
          <a:p>
            <a:r>
              <a:rPr lang="en-GB" sz="1400" dirty="0">
                <a:latin typeface="Comic Sans MS" pitchFamily="66" charset="0"/>
                <a:cs typeface="Arial" pitchFamily="34" charset="0"/>
              </a:rPr>
              <a:t>Mg</a:t>
            </a:r>
            <a:r>
              <a:rPr lang="en-GB" sz="1400" baseline="30000" dirty="0">
                <a:latin typeface="Comic Sans MS" pitchFamily="66" charset="0"/>
                <a:cs typeface="Arial" pitchFamily="34" charset="0"/>
              </a:rPr>
              <a:t>2+  </a:t>
            </a:r>
            <a:r>
              <a:rPr lang="en-GB" sz="1400" dirty="0" smtClean="0">
                <a:latin typeface="Comic Sans MS" pitchFamily="66" charset="0"/>
                <a:cs typeface="Arial" pitchFamily="34" charset="0"/>
              </a:rPr>
              <a:t>O</a:t>
            </a:r>
            <a:r>
              <a:rPr lang="en-GB" sz="1400" baseline="30000" dirty="0" smtClean="0">
                <a:latin typeface="Comic Sans MS" pitchFamily="66" charset="0"/>
                <a:cs typeface="Arial" pitchFamily="34" charset="0"/>
              </a:rPr>
              <a:t>2-		</a:t>
            </a:r>
            <a:r>
              <a:rPr lang="en-GB" sz="1400" dirty="0" smtClean="0">
                <a:latin typeface="Comic Sans MS" pitchFamily="66" charset="0"/>
                <a:cs typeface="Arial" pitchFamily="34" charset="0"/>
                <a:sym typeface="Wingdings" pitchFamily="2" charset="2"/>
              </a:rPr>
              <a:t> </a:t>
            </a:r>
            <a:r>
              <a:rPr lang="en-GB" sz="1400" dirty="0" err="1" smtClean="0">
                <a:latin typeface="Comic Sans MS" pitchFamily="66" charset="0"/>
                <a:cs typeface="Arial" pitchFamily="34" charset="0"/>
                <a:sym typeface="Wingdings" pitchFamily="2" charset="2"/>
              </a:rPr>
              <a:t>MgO</a:t>
            </a:r>
            <a:r>
              <a:rPr lang="en-GB" sz="1400" baseline="30000" dirty="0" smtClean="0">
                <a:latin typeface="Comic Sans MS" pitchFamily="66" charset="0"/>
                <a:cs typeface="Arial" pitchFamily="34" charset="0"/>
              </a:rPr>
              <a:t> </a:t>
            </a:r>
            <a:endParaRPr lang="en-GB" sz="1400" baseline="30000" dirty="0">
              <a:latin typeface="Comic Sans MS" pitchFamily="66" charset="0"/>
              <a:cs typeface="Arial" pitchFamily="34" charset="0"/>
            </a:endParaRPr>
          </a:p>
          <a:p>
            <a:r>
              <a:rPr lang="en-GB" sz="1400" dirty="0">
                <a:latin typeface="Comic Sans MS" pitchFamily="66" charset="0"/>
                <a:cs typeface="Arial" pitchFamily="34" charset="0"/>
              </a:rPr>
              <a:t>Ca</a:t>
            </a:r>
            <a:r>
              <a:rPr lang="en-GB" sz="1400" baseline="30000" dirty="0">
                <a:latin typeface="Comic Sans MS" pitchFamily="66" charset="0"/>
                <a:cs typeface="Arial" pitchFamily="34" charset="0"/>
              </a:rPr>
              <a:t>2+    </a:t>
            </a:r>
            <a:r>
              <a:rPr lang="en-GB" sz="1400" dirty="0" err="1">
                <a:latin typeface="Comic Sans MS" pitchFamily="66" charset="0"/>
                <a:cs typeface="Arial" pitchFamily="34" charset="0"/>
              </a:rPr>
              <a:t>Cl</a:t>
            </a:r>
            <a:r>
              <a:rPr lang="en-GB" sz="1400" baseline="30000" dirty="0">
                <a:latin typeface="Comic Sans MS" pitchFamily="66" charset="0"/>
                <a:cs typeface="Arial" pitchFamily="34" charset="0"/>
              </a:rPr>
              <a:t>-</a:t>
            </a:r>
            <a:r>
              <a:rPr lang="en-GB" sz="1400" dirty="0">
                <a:latin typeface="Comic Sans MS" pitchFamily="66" charset="0"/>
                <a:cs typeface="Arial" pitchFamily="34" charset="0"/>
              </a:rPr>
              <a:t>  </a:t>
            </a:r>
            <a:r>
              <a:rPr lang="en-GB" sz="1400" dirty="0" err="1" smtClean="0">
                <a:latin typeface="Comic Sans MS" pitchFamily="66" charset="0"/>
                <a:cs typeface="Arial" pitchFamily="34" charset="0"/>
              </a:rPr>
              <a:t>Cl</a:t>
            </a:r>
            <a:r>
              <a:rPr lang="en-GB" sz="1400" baseline="30000" dirty="0" smtClean="0">
                <a:latin typeface="Comic Sans MS" pitchFamily="66" charset="0"/>
                <a:cs typeface="Arial" pitchFamily="34" charset="0"/>
              </a:rPr>
              <a:t>-	</a:t>
            </a:r>
            <a:r>
              <a:rPr lang="en-GB" sz="1400" dirty="0" smtClean="0">
                <a:latin typeface="Comic Sans MS" pitchFamily="66" charset="0"/>
                <a:cs typeface="Arial" pitchFamily="34" charset="0"/>
                <a:sym typeface="Wingdings" pitchFamily="2" charset="2"/>
              </a:rPr>
              <a:t> CaCl</a:t>
            </a:r>
            <a:r>
              <a:rPr lang="en-GB" sz="1400" baseline="-25000" dirty="0" smtClean="0">
                <a:latin typeface="Comic Sans MS" pitchFamily="66" charset="0"/>
                <a:cs typeface="Arial" pitchFamily="34" charset="0"/>
                <a:sym typeface="Wingdings" pitchFamily="2" charset="2"/>
              </a:rPr>
              <a:t>2</a:t>
            </a:r>
            <a:r>
              <a:rPr lang="en-GB" sz="1400" baseline="30000" dirty="0" smtClean="0">
                <a:latin typeface="Comic Sans MS" pitchFamily="66" charset="0"/>
                <a:cs typeface="Arial" pitchFamily="34" charset="0"/>
              </a:rPr>
              <a:t> </a:t>
            </a:r>
            <a:endParaRPr lang="en-GB" sz="1400" baseline="30000" dirty="0">
              <a:latin typeface="Comic Sans MS" pitchFamily="66" charset="0"/>
              <a:cs typeface="Arial" pitchFamily="34" charset="0"/>
            </a:endParaRPr>
          </a:p>
        </p:txBody>
      </p:sp>
      <p:sp>
        <p:nvSpPr>
          <p:cNvPr id="30" name="TextBox 29"/>
          <p:cNvSpPr txBox="1"/>
          <p:nvPr/>
        </p:nvSpPr>
        <p:spPr>
          <a:xfrm>
            <a:off x="4716016" y="2976587"/>
            <a:ext cx="4248472" cy="3108543"/>
          </a:xfrm>
          <a:prstGeom prst="rect">
            <a:avLst/>
          </a:prstGeom>
          <a:noFill/>
          <a:ln w="12700">
            <a:solidFill>
              <a:srgbClr val="000000"/>
            </a:solidFill>
          </a:ln>
        </p:spPr>
        <p:txBody>
          <a:bodyPr wrap="square" rtlCol="0">
            <a:spAutoFit/>
          </a:bodyPr>
          <a:lstStyle/>
          <a:p>
            <a:r>
              <a:rPr lang="en-GB" sz="1400" u="sng" dirty="0">
                <a:latin typeface="Comic Sans MS" pitchFamily="66" charset="0"/>
                <a:cs typeface="Arial" pitchFamily="34" charset="0"/>
              </a:rPr>
              <a:t>Properties of ionic </a:t>
            </a:r>
            <a:r>
              <a:rPr lang="en-GB" sz="1400" u="sng" dirty="0" smtClean="0">
                <a:latin typeface="Comic Sans MS" pitchFamily="66" charset="0"/>
                <a:cs typeface="Arial" pitchFamily="34" charset="0"/>
              </a:rPr>
              <a:t>compounds</a:t>
            </a:r>
            <a:endParaRPr lang="en-GB" sz="1400" b="0" i="0" u="none" strike="noStrike" baseline="0" dirty="0" smtClean="0">
              <a:latin typeface="Comic Sans MS" pitchFamily="66" charset="0"/>
              <a:cs typeface="Arial" pitchFamily="34" charset="0"/>
            </a:endParaRPr>
          </a:p>
          <a:p>
            <a:pPr marL="265113" indent="-265113">
              <a:buFont typeface="Arial" pitchFamily="34" charset="0"/>
              <a:buChar char="•"/>
            </a:pPr>
            <a:r>
              <a:rPr lang="en-GB" sz="1400" b="0" i="0" u="none" strike="noStrike" baseline="0" dirty="0" smtClean="0">
                <a:latin typeface="Comic Sans MS" pitchFamily="66" charset="0"/>
                <a:cs typeface="Arial" pitchFamily="34" charset="0"/>
              </a:rPr>
              <a:t>Ionic compounds have regular </a:t>
            </a:r>
          </a:p>
          <a:p>
            <a:pPr marL="265113"/>
            <a:r>
              <a:rPr lang="en-GB" sz="1400" b="0" i="0" u="none" strike="noStrike" baseline="0" dirty="0" smtClean="0">
                <a:latin typeface="Comic Sans MS" pitchFamily="66" charset="0"/>
                <a:cs typeface="Arial" pitchFamily="34" charset="0"/>
              </a:rPr>
              <a:t>structures (giant ionic</a:t>
            </a:r>
            <a:r>
              <a:rPr lang="en-GB" sz="1400" b="0" i="0" u="none" strike="noStrike" dirty="0" smtClean="0">
                <a:latin typeface="Comic Sans MS" pitchFamily="66" charset="0"/>
                <a:cs typeface="Arial" pitchFamily="34" charset="0"/>
              </a:rPr>
              <a:t> </a:t>
            </a:r>
            <a:r>
              <a:rPr lang="en-GB" sz="1400" b="0" i="0" u="none" strike="noStrike" baseline="0" dirty="0" smtClean="0">
                <a:latin typeface="Comic Sans MS" pitchFamily="66" charset="0"/>
                <a:cs typeface="Arial" pitchFamily="34" charset="0"/>
              </a:rPr>
              <a:t>lattices) </a:t>
            </a:r>
          </a:p>
          <a:p>
            <a:pPr marL="265113"/>
            <a:r>
              <a:rPr lang="en-GB" sz="1400" b="0" i="0" u="none" strike="noStrike" baseline="0" dirty="0" smtClean="0">
                <a:latin typeface="Comic Sans MS" pitchFamily="66" charset="0"/>
                <a:cs typeface="Arial" pitchFamily="34" charset="0"/>
              </a:rPr>
              <a:t>in which there are strong </a:t>
            </a:r>
          </a:p>
          <a:p>
            <a:pPr marL="265113"/>
            <a:r>
              <a:rPr lang="en-GB" sz="1400" b="1" i="0" u="sng" strike="noStrike" baseline="0" dirty="0" smtClean="0">
                <a:latin typeface="Comic Sans MS" pitchFamily="66" charset="0"/>
                <a:cs typeface="Arial" pitchFamily="34" charset="0"/>
              </a:rPr>
              <a:t>electrostatic forces</a:t>
            </a:r>
            <a:r>
              <a:rPr lang="en-GB" sz="1400" b="0" i="0" u="none" strike="noStrike" dirty="0" smtClean="0">
                <a:latin typeface="Comic Sans MS" pitchFamily="66" charset="0"/>
                <a:cs typeface="Arial" pitchFamily="34" charset="0"/>
              </a:rPr>
              <a:t> </a:t>
            </a:r>
            <a:r>
              <a:rPr lang="en-GB" sz="1400" b="0" i="0" u="none" strike="noStrike" baseline="0" dirty="0" smtClean="0">
                <a:latin typeface="Comic Sans MS" pitchFamily="66" charset="0"/>
                <a:cs typeface="Arial" pitchFamily="34" charset="0"/>
              </a:rPr>
              <a:t>in all </a:t>
            </a:r>
          </a:p>
          <a:p>
            <a:pPr marL="265113"/>
            <a:r>
              <a:rPr lang="en-GB" sz="1400" b="0" i="0" u="none" strike="noStrike" baseline="0" dirty="0" smtClean="0">
                <a:latin typeface="Comic Sans MS" pitchFamily="66" charset="0"/>
                <a:cs typeface="Arial" pitchFamily="34" charset="0"/>
              </a:rPr>
              <a:t>directions between oppositely </a:t>
            </a:r>
          </a:p>
          <a:p>
            <a:pPr marL="265113"/>
            <a:r>
              <a:rPr lang="en-GB" sz="1400" b="0" i="0" u="none" strike="noStrike" baseline="0" dirty="0" smtClean="0">
                <a:latin typeface="Comic Sans MS" pitchFamily="66" charset="0"/>
                <a:cs typeface="Arial" pitchFamily="34" charset="0"/>
              </a:rPr>
              <a:t>charged ions.</a:t>
            </a:r>
          </a:p>
          <a:p>
            <a:pPr marL="285750" indent="-285750">
              <a:buFont typeface="Arial" pitchFamily="34" charset="0"/>
              <a:buChar char="•"/>
            </a:pPr>
            <a:r>
              <a:rPr lang="en-GB" sz="1400" b="0" i="0" u="none" strike="noStrike" baseline="0" dirty="0" smtClean="0">
                <a:latin typeface="Comic Sans MS" pitchFamily="66" charset="0"/>
                <a:cs typeface="Arial" pitchFamily="34" charset="0"/>
              </a:rPr>
              <a:t>These compounds have high melting points and high</a:t>
            </a:r>
            <a:r>
              <a:rPr lang="en-GB" sz="1400" b="0" i="0" u="none" strike="noStrike" dirty="0" smtClean="0">
                <a:latin typeface="Comic Sans MS" pitchFamily="66" charset="0"/>
                <a:cs typeface="Arial" pitchFamily="34" charset="0"/>
              </a:rPr>
              <a:t> </a:t>
            </a:r>
            <a:r>
              <a:rPr lang="en-GB" sz="1400" b="0" i="0" u="none" strike="noStrike" baseline="0" dirty="0" smtClean="0">
                <a:latin typeface="Comic Sans MS" pitchFamily="66" charset="0"/>
                <a:cs typeface="Arial" pitchFamily="34" charset="0"/>
              </a:rPr>
              <a:t>boiling points because of the large amounts of energy</a:t>
            </a:r>
            <a:r>
              <a:rPr lang="en-GB" sz="1400" b="0" i="0" u="none" strike="noStrike" dirty="0" smtClean="0">
                <a:latin typeface="Comic Sans MS" pitchFamily="66" charset="0"/>
                <a:cs typeface="Arial" pitchFamily="34" charset="0"/>
              </a:rPr>
              <a:t> </a:t>
            </a:r>
            <a:r>
              <a:rPr lang="en-GB" sz="1400" b="0" i="0" u="none" strike="noStrike" baseline="0" dirty="0" smtClean="0">
                <a:latin typeface="Comic Sans MS" pitchFamily="66" charset="0"/>
                <a:cs typeface="Arial" pitchFamily="34" charset="0"/>
              </a:rPr>
              <a:t>needed to break the many strong bonds.</a:t>
            </a:r>
          </a:p>
          <a:p>
            <a:pPr marL="285750" indent="-285750">
              <a:buFont typeface="Arial" pitchFamily="34" charset="0"/>
              <a:buChar char="•"/>
            </a:pPr>
            <a:r>
              <a:rPr lang="en-GB" sz="1400" b="0" i="0" u="none" strike="noStrike" baseline="0" dirty="0" smtClean="0">
                <a:latin typeface="Comic Sans MS" pitchFamily="66" charset="0"/>
                <a:cs typeface="Arial" pitchFamily="34" charset="0"/>
              </a:rPr>
              <a:t>When melted or dissolved in water, ionic compounds</a:t>
            </a:r>
            <a:r>
              <a:rPr lang="en-GB" sz="1400" b="0" i="0" u="none" strike="noStrike" dirty="0" smtClean="0">
                <a:latin typeface="Comic Sans MS" pitchFamily="66" charset="0"/>
                <a:cs typeface="Arial" pitchFamily="34" charset="0"/>
              </a:rPr>
              <a:t> </a:t>
            </a:r>
            <a:r>
              <a:rPr lang="en-GB" sz="1400" b="0" i="0" u="none" strike="noStrike" baseline="0" dirty="0" smtClean="0">
                <a:latin typeface="Comic Sans MS" pitchFamily="66" charset="0"/>
                <a:cs typeface="Arial" pitchFamily="34" charset="0"/>
              </a:rPr>
              <a:t>conduct electricity because the ions are free to move</a:t>
            </a:r>
            <a:r>
              <a:rPr lang="en-GB" sz="1400" b="0" i="0" u="none" strike="noStrike" dirty="0" smtClean="0">
                <a:latin typeface="Comic Sans MS" pitchFamily="66" charset="0"/>
                <a:cs typeface="Arial" pitchFamily="34" charset="0"/>
              </a:rPr>
              <a:t> </a:t>
            </a:r>
            <a:r>
              <a:rPr lang="en-GB" sz="1400" b="0" i="0" u="none" strike="noStrike" baseline="0" dirty="0" smtClean="0">
                <a:latin typeface="Comic Sans MS" pitchFamily="66" charset="0"/>
                <a:cs typeface="Arial" pitchFamily="34" charset="0"/>
              </a:rPr>
              <a:t>and carry the current</a:t>
            </a:r>
            <a:endParaRPr lang="en-GB" sz="1400" dirty="0">
              <a:latin typeface="Comic Sans MS" pitchFamily="66" charset="0"/>
              <a:cs typeface="Arial" pitchFamily="34" charset="0"/>
            </a:endParaRPr>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0352" y="1489506"/>
            <a:ext cx="1114567" cy="111657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8" descr="G5_PPT4_slide4_NaCl"/>
          <p:cNvPicPr>
            <a:picLocks noChangeAspect="1" noChangeArrowheads="1"/>
          </p:cNvPicPr>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40352" y="3097194"/>
            <a:ext cx="1126902" cy="115054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009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48655" y="3356992"/>
            <a:ext cx="1343025" cy="1300163"/>
          </a:xfrm>
          <a:prstGeom prst="rect">
            <a:avLst/>
          </a:prstGeom>
        </p:spPr>
      </p:pic>
      <p:pic>
        <p:nvPicPr>
          <p:cNvPr id="12" name="Picture 2"/>
          <p:cNvPicPr>
            <a:picLocks noChangeAspect="1" noChangeArrowheads="1"/>
          </p:cNvPicPr>
          <p:nvPr/>
        </p:nvPicPr>
        <p:blipFill>
          <a:blip r:embed="rId5">
            <a:graysc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8127" y="4609174"/>
            <a:ext cx="1886213" cy="188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2100884" y="3381146"/>
            <a:ext cx="2286000" cy="1428750"/>
          </a:xfrm>
          <a:prstGeom prst="rect">
            <a:avLst/>
          </a:prstGeom>
        </p:spPr>
      </p:pic>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Rectangle 1"/>
          <p:cNvSpPr/>
          <p:nvPr/>
        </p:nvSpPr>
        <p:spPr>
          <a:xfrm>
            <a:off x="179512" y="1355300"/>
            <a:ext cx="4248472" cy="5262979"/>
          </a:xfrm>
          <a:prstGeom prst="rect">
            <a:avLst/>
          </a:prstGeom>
          <a:noFill/>
          <a:ln w="12700">
            <a:solidFill>
              <a:schemeClr val="tx1"/>
            </a:solidFill>
          </a:ln>
        </p:spPr>
        <p:txBody>
          <a:bodyPr wrap="square">
            <a:spAutoFit/>
          </a:bodyPr>
          <a:lstStyle/>
          <a:p>
            <a:r>
              <a:rPr lang="en-GB" sz="1400" b="1" u="sng" dirty="0">
                <a:latin typeface="Segoe Print" pitchFamily="2" charset="0"/>
              </a:rPr>
              <a:t>Covalent bonding - molecules</a:t>
            </a:r>
          </a:p>
          <a:p>
            <a:pPr marL="342900" indent="-342900">
              <a:buFont typeface="+mj-lt"/>
              <a:buAutoNum type="arabicPeriod"/>
            </a:pPr>
            <a:r>
              <a:rPr lang="en-GB" sz="1400" dirty="0" smtClean="0">
                <a:latin typeface="Comic Sans MS" pitchFamily="66" charset="0"/>
                <a:cs typeface="Arial" pitchFamily="34" charset="0"/>
              </a:rPr>
              <a:t>Share</a:t>
            </a:r>
          </a:p>
          <a:p>
            <a:pPr marL="342900" indent="-342900">
              <a:buFont typeface="+mj-lt"/>
              <a:buAutoNum type="arabicPeriod"/>
            </a:pPr>
            <a:r>
              <a:rPr lang="en-GB" sz="1400" dirty="0">
                <a:latin typeface="Comic Sans MS" pitchFamily="66" charset="0"/>
                <a:cs typeface="Arial" pitchFamily="34" charset="0"/>
              </a:rPr>
              <a:t>(b) Non metals and Non-metals</a:t>
            </a:r>
          </a:p>
          <a:p>
            <a:pPr marL="342900" indent="-342900">
              <a:buFont typeface="+mj-lt"/>
              <a:buAutoNum type="arabicPeriod"/>
            </a:pPr>
            <a:r>
              <a:rPr lang="en-GB" sz="1400" dirty="0" smtClean="0">
                <a:latin typeface="Comic Sans MS" pitchFamily="66" charset="0"/>
                <a:cs typeface="Arial" pitchFamily="34" charset="0"/>
              </a:rPr>
              <a:t>1</a:t>
            </a:r>
          </a:p>
          <a:p>
            <a:pPr marL="342900" indent="-342900">
              <a:buFont typeface="+mj-lt"/>
              <a:buAutoNum type="arabicPeriod"/>
            </a:pPr>
            <a:r>
              <a:rPr lang="en-GB" sz="1400" dirty="0" smtClean="0">
                <a:latin typeface="Comic Sans MS" pitchFamily="66" charset="0"/>
                <a:cs typeface="Arial" pitchFamily="34" charset="0"/>
              </a:rPr>
              <a:t>5</a:t>
            </a:r>
          </a:p>
          <a:p>
            <a:pPr marL="342900" indent="-342900">
              <a:buFont typeface="+mj-lt"/>
              <a:buAutoNum type="arabicPeriod"/>
            </a:pPr>
            <a:r>
              <a:rPr lang="en-GB" sz="1400" dirty="0">
                <a:latin typeface="Comic Sans MS" pitchFamily="66" charset="0"/>
              </a:rPr>
              <a:t>They do not conduct electricity because the molecules do not have an overall electric </a:t>
            </a:r>
            <a:r>
              <a:rPr lang="en-GB" sz="1400" dirty="0" smtClean="0">
                <a:latin typeface="Comic Sans MS" pitchFamily="66" charset="0"/>
              </a:rPr>
              <a:t>charge. (or) </a:t>
            </a:r>
            <a:r>
              <a:rPr lang="en-GB" sz="1400" dirty="0">
                <a:latin typeface="Comic Sans MS" pitchFamily="66" charset="0"/>
              </a:rPr>
              <a:t>No free electrons or ions.</a:t>
            </a:r>
          </a:p>
          <a:p>
            <a:pPr marL="342900" indent="-342900">
              <a:buFont typeface="+mj-lt"/>
              <a:buAutoNum type="arabicPeriod"/>
            </a:pPr>
            <a:r>
              <a:rPr lang="en-GB" sz="1400" dirty="0" smtClean="0">
                <a:latin typeface="Comic Sans MS" pitchFamily="66" charset="0"/>
              </a:rPr>
              <a:t>Strong</a:t>
            </a:r>
          </a:p>
          <a:p>
            <a:pPr marL="342900" indent="-342900">
              <a:buFont typeface="+mj-lt"/>
              <a:buAutoNum type="arabicPeriod"/>
            </a:pPr>
            <a:endParaRPr lang="en-GB" sz="1400" dirty="0" smtClean="0">
              <a:latin typeface="Comic Sans MS" pitchFamily="66" charset="0"/>
            </a:endParaRPr>
          </a:p>
          <a:p>
            <a:pPr marL="342900" indent="-342900">
              <a:buFont typeface="+mj-lt"/>
              <a:buAutoNum type="arabicPeriod"/>
            </a:pPr>
            <a:r>
              <a:rPr lang="en-GB" sz="1400" dirty="0">
                <a:latin typeface="Comic Sans MS" pitchFamily="66" charset="0"/>
              </a:rPr>
              <a:t> </a:t>
            </a:r>
            <a:r>
              <a:rPr lang="en-GB" sz="1400" dirty="0" smtClean="0">
                <a:latin typeface="Comic Sans MS" pitchFamily="66" charset="0"/>
              </a:rPr>
              <a:t>                       8.</a:t>
            </a:r>
          </a:p>
          <a:p>
            <a:pPr marL="342900" indent="-342900">
              <a:buFont typeface="+mj-lt"/>
              <a:buAutoNum type="arabicPeriod"/>
            </a:pPr>
            <a:endParaRPr lang="en-GB" sz="1400" dirty="0">
              <a:latin typeface="Comic Sans MS" pitchFamily="66" charset="0"/>
            </a:endParaRPr>
          </a:p>
          <a:p>
            <a:pPr marL="342900" indent="-342900">
              <a:buFont typeface="+mj-lt"/>
              <a:buAutoNum type="arabicPeriod"/>
            </a:pPr>
            <a:endParaRPr lang="en-GB" sz="1400" dirty="0" smtClean="0">
              <a:latin typeface="Comic Sans MS" pitchFamily="66" charset="0"/>
            </a:endParaRPr>
          </a:p>
          <a:p>
            <a:pPr marL="342900" indent="-342900">
              <a:buFont typeface="+mj-lt"/>
              <a:buAutoNum type="arabicPeriod"/>
            </a:pPr>
            <a:endParaRPr lang="en-GB" sz="1400" dirty="0">
              <a:latin typeface="Comic Sans MS" pitchFamily="66" charset="0"/>
            </a:endParaRPr>
          </a:p>
          <a:p>
            <a:endParaRPr lang="en-GB" sz="1400" dirty="0">
              <a:latin typeface="Comic Sans MS" pitchFamily="66" charset="0"/>
            </a:endParaRPr>
          </a:p>
          <a:p>
            <a:endParaRPr lang="en-GB" sz="1400" dirty="0">
              <a:latin typeface="Comic Sans MS" pitchFamily="66" charset="0"/>
            </a:endParaRPr>
          </a:p>
          <a:p>
            <a:pPr marL="342900" indent="-342900">
              <a:buFont typeface="+mj-lt"/>
              <a:buAutoNum type="arabicPeriod" startAt="9"/>
            </a:pPr>
            <a:r>
              <a:rPr lang="en-GB" sz="1400" dirty="0" smtClean="0">
                <a:latin typeface="Comic Sans MS" pitchFamily="66" charset="0"/>
              </a:rPr>
              <a:t> </a:t>
            </a:r>
          </a:p>
          <a:p>
            <a:pPr marL="342900" indent="-342900">
              <a:buFont typeface="+mj-lt"/>
              <a:buAutoNum type="arabicPeriod" startAt="9"/>
            </a:pPr>
            <a:endParaRPr lang="en-GB" sz="1400" dirty="0">
              <a:latin typeface="Comic Sans MS" pitchFamily="66" charset="0"/>
            </a:endParaRPr>
          </a:p>
          <a:p>
            <a:r>
              <a:rPr lang="en-GB" sz="1400" dirty="0">
                <a:latin typeface="Comic Sans MS" pitchFamily="66" charset="0"/>
              </a:rPr>
              <a:t> </a:t>
            </a:r>
            <a:r>
              <a:rPr lang="en-GB" sz="1400" dirty="0" smtClean="0">
                <a:latin typeface="Comic Sans MS" pitchFamily="66" charset="0"/>
              </a:rPr>
              <a:t>                                               10. 4</a:t>
            </a:r>
          </a:p>
          <a:p>
            <a:pPr marL="342900" indent="-342900">
              <a:buFont typeface="+mj-lt"/>
              <a:buAutoNum type="arabicPeriod" startAt="9"/>
            </a:pPr>
            <a:endParaRPr lang="en-GB" sz="1400" dirty="0">
              <a:latin typeface="Comic Sans MS" pitchFamily="66" charset="0"/>
            </a:endParaRPr>
          </a:p>
          <a:p>
            <a:pPr marL="342900" indent="-342900">
              <a:buFont typeface="+mj-lt"/>
              <a:buAutoNum type="arabicPeriod" startAt="9"/>
            </a:pPr>
            <a:endParaRPr lang="en-GB" sz="1400" dirty="0" smtClean="0">
              <a:latin typeface="Comic Sans MS" pitchFamily="66" charset="0"/>
            </a:endParaRPr>
          </a:p>
          <a:p>
            <a:pPr marL="342900" indent="-342900">
              <a:buFont typeface="+mj-lt"/>
              <a:buAutoNum type="arabicPeriod" startAt="9"/>
            </a:pPr>
            <a:endParaRPr lang="en-GB" sz="1400" dirty="0">
              <a:latin typeface="Comic Sans MS" pitchFamily="66" charset="0"/>
            </a:endParaRPr>
          </a:p>
          <a:p>
            <a:pPr marL="342900" indent="-342900">
              <a:buFont typeface="+mj-lt"/>
              <a:buAutoNum type="arabicPeriod" startAt="9"/>
            </a:pPr>
            <a:endParaRPr lang="en-GB" sz="1400" dirty="0" smtClean="0">
              <a:latin typeface="Comic Sans MS" pitchFamily="66" charset="0"/>
            </a:endParaRPr>
          </a:p>
          <a:p>
            <a:pPr marL="342900" indent="-342900">
              <a:buFont typeface="+mj-lt"/>
              <a:buAutoNum type="arabicPeriod" startAt="9"/>
            </a:pPr>
            <a:endParaRPr lang="en-GB" sz="1400" dirty="0">
              <a:latin typeface="Comic Sans MS" pitchFamily="66" charset="0"/>
            </a:endParaRPr>
          </a:p>
        </p:txBody>
      </p:sp>
      <p:sp>
        <p:nvSpPr>
          <p:cNvPr id="43"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Mark Scheme</a:t>
            </a:r>
            <a:endParaRPr lang="en-GB" sz="5000" b="1" u="sng" dirty="0">
              <a:latin typeface="Segoe Print" pitchFamily="2" charset="0"/>
            </a:endParaRPr>
          </a:p>
        </p:txBody>
      </p:sp>
      <p:sp>
        <p:nvSpPr>
          <p:cNvPr id="11" name="Rectangle 10"/>
          <p:cNvSpPr/>
          <p:nvPr/>
        </p:nvSpPr>
        <p:spPr>
          <a:xfrm>
            <a:off x="4716015" y="1355300"/>
            <a:ext cx="4248472" cy="4616648"/>
          </a:xfrm>
          <a:prstGeom prst="rect">
            <a:avLst/>
          </a:prstGeom>
          <a:noFill/>
          <a:ln w="12700">
            <a:solidFill>
              <a:schemeClr val="tx1"/>
            </a:solidFill>
          </a:ln>
        </p:spPr>
        <p:txBody>
          <a:bodyPr wrap="square">
            <a:spAutoFit/>
          </a:bodyPr>
          <a:lstStyle/>
          <a:p>
            <a:r>
              <a:rPr lang="en-GB" sz="1400" b="1" u="sng" dirty="0">
                <a:latin typeface="Segoe Print" pitchFamily="2" charset="0"/>
              </a:rPr>
              <a:t>Covalent bonding - Giant</a:t>
            </a:r>
          </a:p>
          <a:p>
            <a:pPr marL="342900" indent="-342900">
              <a:buFont typeface="+mj-lt"/>
              <a:buAutoNum type="arabicPeriod"/>
            </a:pPr>
            <a:r>
              <a:rPr lang="en-GB" sz="1400" dirty="0" smtClean="0">
                <a:latin typeface="Comic Sans MS" pitchFamily="66" charset="0"/>
                <a:cs typeface="Arial" pitchFamily="34" charset="0"/>
              </a:rPr>
              <a:t>4</a:t>
            </a:r>
          </a:p>
          <a:p>
            <a:pPr marL="342900" indent="-342900">
              <a:buFont typeface="+mj-lt"/>
              <a:buAutoNum type="arabicPeriod"/>
            </a:pPr>
            <a:r>
              <a:rPr lang="en-GB" sz="1400" dirty="0" smtClean="0">
                <a:latin typeface="Comic Sans MS" pitchFamily="66" charset="0"/>
                <a:cs typeface="Arial" pitchFamily="34" charset="0"/>
              </a:rPr>
              <a:t>3</a:t>
            </a:r>
            <a:endParaRPr lang="en-GB" sz="1400" baseline="-25000" dirty="0">
              <a:latin typeface="Comic Sans MS" pitchFamily="66" charset="0"/>
              <a:cs typeface="Arial" pitchFamily="34" charset="0"/>
            </a:endParaRPr>
          </a:p>
          <a:p>
            <a:pPr marL="342900" indent="-342900">
              <a:buFont typeface="+mj-lt"/>
              <a:buAutoNum type="arabicPeriod"/>
            </a:pPr>
            <a:r>
              <a:rPr lang="en-GB" sz="1400" dirty="0">
                <a:latin typeface="Comic Sans MS" pitchFamily="66" charset="0"/>
                <a:cs typeface="Arial" pitchFamily="34" charset="0"/>
              </a:rPr>
              <a:t>In graphite, each carbon atom bonds to three others, forming layers. The layers are free to slide over each other because there are no covalent bonds between the layers and so graphite is soft and slippery.</a:t>
            </a:r>
          </a:p>
          <a:p>
            <a:pPr marL="342900" indent="-342900">
              <a:buFont typeface="+mj-lt"/>
              <a:buAutoNum type="arabicPeriod"/>
            </a:pPr>
            <a:r>
              <a:rPr lang="en-GB" sz="1400" dirty="0">
                <a:latin typeface="Comic Sans MS" pitchFamily="66" charset="0"/>
                <a:cs typeface="Arial" pitchFamily="34" charset="0"/>
              </a:rPr>
              <a:t>In graphite, one electron from each carbon </a:t>
            </a:r>
            <a:r>
              <a:rPr lang="en-GB" sz="1400" dirty="0" smtClean="0">
                <a:latin typeface="Comic Sans MS" pitchFamily="66" charset="0"/>
                <a:cs typeface="Arial" pitchFamily="34" charset="0"/>
              </a:rPr>
              <a:t>atom is </a:t>
            </a:r>
            <a:r>
              <a:rPr lang="en-GB" sz="1400" dirty="0">
                <a:latin typeface="Comic Sans MS" pitchFamily="66" charset="0"/>
                <a:cs typeface="Arial" pitchFamily="34" charset="0"/>
              </a:rPr>
              <a:t>delocalised. These delocalised </a:t>
            </a:r>
            <a:r>
              <a:rPr lang="en-GB" sz="1400" dirty="0" smtClean="0">
                <a:latin typeface="Comic Sans MS" pitchFamily="66" charset="0"/>
                <a:cs typeface="Arial" pitchFamily="34" charset="0"/>
              </a:rPr>
              <a:t>electrons allow </a:t>
            </a:r>
            <a:r>
              <a:rPr lang="en-GB" sz="1400" dirty="0">
                <a:latin typeface="Comic Sans MS" pitchFamily="66" charset="0"/>
                <a:cs typeface="Arial" pitchFamily="34" charset="0"/>
              </a:rPr>
              <a:t>graphite to conduct heat and electricity.</a:t>
            </a:r>
          </a:p>
          <a:p>
            <a:pPr marL="342900" indent="-342900">
              <a:buFont typeface="+mj-lt"/>
              <a:buAutoNum type="arabicPeriod"/>
            </a:pPr>
            <a:r>
              <a:rPr lang="en-GB" sz="1400" dirty="0" smtClean="0">
                <a:latin typeface="Comic Sans MS" pitchFamily="66" charset="0"/>
                <a:cs typeface="Arial" pitchFamily="34" charset="0"/>
              </a:rPr>
              <a:t>No delocalised electrons.</a:t>
            </a:r>
          </a:p>
          <a:p>
            <a:pPr marL="342900" indent="-342900">
              <a:buFont typeface="+mj-lt"/>
              <a:buAutoNum type="arabicPeriod"/>
            </a:pPr>
            <a:r>
              <a:rPr lang="en-GB" sz="1400" dirty="0" smtClean="0">
                <a:latin typeface="Comic Sans MS" pitchFamily="66" charset="0"/>
                <a:cs typeface="Arial" pitchFamily="34" charset="0"/>
              </a:rPr>
              <a:t>Silicon dioxide</a:t>
            </a:r>
          </a:p>
          <a:p>
            <a:pPr marL="342900" indent="-342900">
              <a:buFont typeface="+mj-lt"/>
              <a:buAutoNum type="arabicPeriod"/>
            </a:pPr>
            <a:r>
              <a:rPr lang="en-GB" sz="1400" dirty="0" smtClean="0">
                <a:latin typeface="Comic Sans MS" pitchFamily="66" charset="0"/>
                <a:cs typeface="Arial" pitchFamily="34" charset="0"/>
              </a:rPr>
              <a:t>Macromolecules</a:t>
            </a:r>
          </a:p>
          <a:p>
            <a:pPr marL="342900" indent="-342900">
              <a:buFont typeface="+mj-lt"/>
              <a:buAutoNum type="arabicPeriod"/>
            </a:pPr>
            <a:r>
              <a:rPr lang="en-GB" sz="1400" dirty="0" smtClean="0">
                <a:latin typeface="Comic Sans MS" pitchFamily="66" charset="0"/>
                <a:cs typeface="Arial" pitchFamily="34" charset="0"/>
              </a:rPr>
              <a:t>High</a:t>
            </a:r>
          </a:p>
          <a:p>
            <a:pPr marL="342900" indent="-342900">
              <a:buFont typeface="+mj-lt"/>
              <a:buAutoNum type="arabicPeriod"/>
            </a:pPr>
            <a:r>
              <a:rPr lang="en-GB" sz="1400" dirty="0">
                <a:latin typeface="Comic Sans MS" pitchFamily="66" charset="0"/>
                <a:cs typeface="Arial" pitchFamily="34" charset="0"/>
              </a:rPr>
              <a:t>Giant covalent structures are </a:t>
            </a:r>
            <a:r>
              <a:rPr lang="en-GB" sz="1400" dirty="0" smtClean="0">
                <a:latin typeface="Comic Sans MS" pitchFamily="66" charset="0"/>
                <a:cs typeface="Arial" pitchFamily="34" charset="0"/>
              </a:rPr>
              <a:t>linked by </a:t>
            </a:r>
            <a:r>
              <a:rPr lang="en-GB" sz="1400" dirty="0">
                <a:latin typeface="Comic Sans MS" pitchFamily="66" charset="0"/>
                <a:cs typeface="Arial" pitchFamily="34" charset="0"/>
              </a:rPr>
              <a:t>strong covalent bonds and so they have very high melting points.</a:t>
            </a:r>
          </a:p>
          <a:p>
            <a:pPr marL="342900" indent="-342900">
              <a:buFont typeface="+mj-lt"/>
              <a:buAutoNum type="arabicPeriod"/>
            </a:pPr>
            <a:r>
              <a:rPr lang="en-GB" sz="1400" dirty="0">
                <a:latin typeface="Comic Sans MS" pitchFamily="66" charset="0"/>
                <a:cs typeface="Arial" pitchFamily="34" charset="0"/>
              </a:rPr>
              <a:t>They are used for drug delivery into the body, </a:t>
            </a:r>
            <a:r>
              <a:rPr lang="en-GB" sz="1400" dirty="0" smtClean="0">
                <a:latin typeface="Comic Sans MS" pitchFamily="66" charset="0"/>
                <a:cs typeface="Arial" pitchFamily="34" charset="0"/>
              </a:rPr>
              <a:t>lubricants and catalysts.</a:t>
            </a:r>
            <a:endParaRPr lang="en-GB" sz="1400" dirty="0">
              <a:latin typeface="Comic Sans MS" pitchFamily="66" charset="0"/>
              <a:cs typeface="Arial" pitchFamily="34" charset="0"/>
            </a:endParaRPr>
          </a:p>
        </p:txBody>
      </p:sp>
    </p:spTree>
    <p:extLst>
      <p:ext uri="{BB962C8B-B14F-4D97-AF65-F5344CB8AC3E}">
        <p14:creationId xmlns:p14="http://schemas.microsoft.com/office/powerpoint/2010/main" val="2099317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1393" y="5121333"/>
            <a:ext cx="3080815" cy="1360360"/>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Rectangle 1"/>
          <p:cNvSpPr/>
          <p:nvPr/>
        </p:nvSpPr>
        <p:spPr>
          <a:xfrm>
            <a:off x="179512" y="1355300"/>
            <a:ext cx="4248472" cy="5262979"/>
          </a:xfrm>
          <a:prstGeom prst="rect">
            <a:avLst/>
          </a:prstGeom>
          <a:noFill/>
          <a:ln w="12700">
            <a:solidFill>
              <a:schemeClr val="tx1"/>
            </a:solidFill>
          </a:ln>
        </p:spPr>
        <p:txBody>
          <a:bodyPr wrap="square">
            <a:spAutoFit/>
          </a:bodyPr>
          <a:lstStyle/>
          <a:p>
            <a:r>
              <a:rPr lang="en-GB" sz="1400" b="1" u="sng" dirty="0">
                <a:latin typeface="Segoe Print" pitchFamily="2" charset="0"/>
              </a:rPr>
              <a:t>Metallic bonding</a:t>
            </a:r>
          </a:p>
          <a:p>
            <a:pPr marL="342900" indent="-342900">
              <a:buFont typeface="+mj-lt"/>
              <a:buAutoNum type="arabicPeriod"/>
            </a:pPr>
            <a:r>
              <a:rPr lang="en-GB" sz="1400" dirty="0" smtClean="0">
                <a:latin typeface="Comic Sans MS" pitchFamily="66" charset="0"/>
                <a:cs typeface="Arial" pitchFamily="34" charset="0"/>
              </a:rPr>
              <a:t>Metallic</a:t>
            </a:r>
          </a:p>
          <a:p>
            <a:pPr marL="342900" indent="-342900">
              <a:buFont typeface="+mj-lt"/>
              <a:buAutoNum type="arabicPeriod"/>
            </a:pPr>
            <a:r>
              <a:rPr lang="en-GB" sz="1400" dirty="0" smtClean="0">
                <a:latin typeface="Comic Sans MS" pitchFamily="66" charset="0"/>
                <a:cs typeface="Arial" pitchFamily="34" charset="0"/>
              </a:rPr>
              <a:t> </a:t>
            </a:r>
          </a:p>
          <a:p>
            <a:pPr marL="342900" indent="-342900">
              <a:buFont typeface="+mj-lt"/>
              <a:buAutoNum type="arabicPeriod"/>
            </a:pPr>
            <a:endParaRPr lang="en-GB" sz="1400" dirty="0">
              <a:latin typeface="Comic Sans MS" pitchFamily="66" charset="0"/>
              <a:cs typeface="Arial" pitchFamily="34" charset="0"/>
            </a:endParaRPr>
          </a:p>
          <a:p>
            <a:pPr marL="342900" indent="-342900">
              <a:buFont typeface="+mj-lt"/>
              <a:buAutoNum type="arabicPeriod"/>
            </a:pPr>
            <a:endParaRPr lang="en-GB" sz="1400" dirty="0" smtClean="0">
              <a:latin typeface="Comic Sans MS" pitchFamily="66" charset="0"/>
              <a:cs typeface="Arial" pitchFamily="34" charset="0"/>
            </a:endParaRPr>
          </a:p>
          <a:p>
            <a:pPr marL="342900" indent="-342900">
              <a:buFont typeface="+mj-lt"/>
              <a:buAutoNum type="arabicPeriod"/>
            </a:pPr>
            <a:endParaRPr lang="en-GB" sz="1400" dirty="0" smtClean="0">
              <a:latin typeface="Comic Sans MS" pitchFamily="66" charset="0"/>
              <a:cs typeface="Arial" pitchFamily="34" charset="0"/>
            </a:endParaRPr>
          </a:p>
          <a:p>
            <a:endParaRPr lang="en-GB" sz="1400" dirty="0" smtClean="0">
              <a:latin typeface="Comic Sans MS" pitchFamily="66" charset="0"/>
              <a:cs typeface="Arial" pitchFamily="34" charset="0"/>
            </a:endParaRPr>
          </a:p>
          <a:p>
            <a:pPr marL="342900" indent="-342900">
              <a:buFont typeface="+mj-lt"/>
              <a:buAutoNum type="arabicPeriod"/>
            </a:pPr>
            <a:r>
              <a:rPr lang="en-GB" sz="1400" dirty="0" smtClean="0">
                <a:latin typeface="Comic Sans MS" pitchFamily="66" charset="0"/>
                <a:cs typeface="Arial" pitchFamily="34" charset="0"/>
              </a:rPr>
              <a:t>Regular</a:t>
            </a:r>
          </a:p>
          <a:p>
            <a:pPr marL="342900" indent="-342900">
              <a:buFont typeface="+mj-lt"/>
              <a:buAutoNum type="arabicPeriod"/>
            </a:pPr>
            <a:r>
              <a:rPr lang="en-GB" sz="1400" dirty="0" smtClean="0">
                <a:latin typeface="Comic Sans MS" pitchFamily="66" charset="0"/>
                <a:cs typeface="Arial" pitchFamily="34" charset="0"/>
              </a:rPr>
              <a:t>To make them harder</a:t>
            </a:r>
          </a:p>
          <a:p>
            <a:pPr marL="342900" indent="-342900">
              <a:buFont typeface="+mj-lt"/>
              <a:buAutoNum type="arabicPeriod"/>
            </a:pPr>
            <a:r>
              <a:rPr lang="en-GB" sz="1400" dirty="0" smtClean="0">
                <a:latin typeface="Comic Sans MS" pitchFamily="66" charset="0"/>
                <a:cs typeface="Arial" pitchFamily="34" charset="0"/>
              </a:rPr>
              <a:t>Shape memory alloys</a:t>
            </a:r>
          </a:p>
          <a:p>
            <a:pPr marL="342900" indent="-342900">
              <a:buFont typeface="+mj-lt"/>
              <a:buAutoNum type="arabicPeriod"/>
            </a:pPr>
            <a:r>
              <a:rPr lang="en-GB" sz="1400" dirty="0" smtClean="0">
                <a:latin typeface="Comic Sans MS" pitchFamily="66" charset="0"/>
                <a:cs typeface="Arial" pitchFamily="34" charset="0"/>
              </a:rPr>
              <a:t>Heat them up</a:t>
            </a:r>
          </a:p>
          <a:p>
            <a:pPr marL="342900" indent="-342900">
              <a:buFont typeface="+mj-lt"/>
              <a:buAutoNum type="arabicPeriod"/>
            </a:pPr>
            <a:r>
              <a:rPr lang="en-GB" sz="1400" dirty="0">
                <a:latin typeface="Comic Sans MS" pitchFamily="66" charset="0"/>
                <a:cs typeface="Arial" pitchFamily="34" charset="0"/>
              </a:rPr>
              <a:t>The </a:t>
            </a:r>
            <a:r>
              <a:rPr lang="en-GB" sz="1400" dirty="0" smtClean="0">
                <a:latin typeface="Comic Sans MS" pitchFamily="66" charset="0"/>
                <a:cs typeface="Arial" pitchFamily="34" charset="0"/>
              </a:rPr>
              <a:t>outer electrons of </a:t>
            </a:r>
            <a:r>
              <a:rPr lang="en-GB" sz="1400" dirty="0">
                <a:latin typeface="Comic Sans MS" pitchFamily="66" charset="0"/>
                <a:cs typeface="Arial" pitchFamily="34" charset="0"/>
              </a:rPr>
              <a:t>metal atoms are delocalised and so free to move through the whole structure. </a:t>
            </a:r>
          </a:p>
          <a:p>
            <a:pPr marL="342900" indent="-342900">
              <a:buFont typeface="+mj-lt"/>
              <a:buAutoNum type="arabicPeriod"/>
            </a:pPr>
            <a:r>
              <a:rPr lang="en-GB" sz="1400" dirty="0">
                <a:latin typeface="Comic Sans MS" pitchFamily="66" charset="0"/>
                <a:cs typeface="Arial" pitchFamily="34" charset="0"/>
              </a:rPr>
              <a:t>S</a:t>
            </a:r>
            <a:r>
              <a:rPr lang="en-GB" sz="1400" dirty="0" smtClean="0">
                <a:latin typeface="Comic Sans MS" pitchFamily="66" charset="0"/>
                <a:cs typeface="Arial" pitchFamily="34" charset="0"/>
              </a:rPr>
              <a:t>trong </a:t>
            </a:r>
            <a:r>
              <a:rPr lang="en-GB" sz="1400" dirty="0">
                <a:latin typeface="Comic Sans MS" pitchFamily="66" charset="0"/>
                <a:cs typeface="Arial" pitchFamily="34" charset="0"/>
              </a:rPr>
              <a:t>electrostatic attractions.</a:t>
            </a:r>
          </a:p>
          <a:p>
            <a:pPr marL="342900" indent="-342900">
              <a:buFont typeface="+mj-lt"/>
              <a:buAutoNum type="arabicPeriod"/>
            </a:pPr>
            <a:r>
              <a:rPr lang="en-GB" sz="1400" dirty="0">
                <a:latin typeface="Comic Sans MS" pitchFamily="66" charset="0"/>
                <a:cs typeface="Arial" pitchFamily="34" charset="0"/>
              </a:rPr>
              <a:t>Metals conduct heat and electricity because of the delocalised </a:t>
            </a:r>
            <a:r>
              <a:rPr lang="en-GB" sz="1400" dirty="0" smtClean="0">
                <a:latin typeface="Comic Sans MS" pitchFamily="66" charset="0"/>
                <a:cs typeface="Arial" pitchFamily="34" charset="0"/>
              </a:rPr>
              <a:t>electrons.</a:t>
            </a:r>
          </a:p>
          <a:p>
            <a:pPr marL="342900" indent="-342900">
              <a:buFont typeface="+mj-lt"/>
              <a:buAutoNum type="arabicPeriod"/>
            </a:pPr>
            <a:r>
              <a:rPr lang="en-GB" sz="1400" dirty="0">
                <a:latin typeface="Comic Sans MS" pitchFamily="66" charset="0"/>
                <a:cs typeface="Arial" pitchFamily="34" charset="0"/>
              </a:rPr>
              <a:t> </a:t>
            </a:r>
            <a:endParaRPr lang="en-GB" sz="1400" dirty="0" smtClean="0">
              <a:latin typeface="Comic Sans MS" pitchFamily="66" charset="0"/>
              <a:cs typeface="Arial" pitchFamily="34" charset="0"/>
            </a:endParaRPr>
          </a:p>
          <a:p>
            <a:pPr marL="342900" indent="-342900">
              <a:buFont typeface="+mj-lt"/>
              <a:buAutoNum type="arabicPeriod"/>
            </a:pPr>
            <a:endParaRPr lang="en-GB" sz="1400" dirty="0">
              <a:latin typeface="Comic Sans MS" pitchFamily="66" charset="0"/>
              <a:cs typeface="Arial" pitchFamily="34" charset="0"/>
            </a:endParaRPr>
          </a:p>
          <a:p>
            <a:pPr marL="342900" indent="-342900">
              <a:buFont typeface="+mj-lt"/>
              <a:buAutoNum type="arabicPeriod"/>
            </a:pPr>
            <a:endParaRPr lang="en-GB" sz="1400" dirty="0" smtClean="0">
              <a:latin typeface="Comic Sans MS" pitchFamily="66" charset="0"/>
              <a:cs typeface="Arial" pitchFamily="34" charset="0"/>
            </a:endParaRPr>
          </a:p>
          <a:p>
            <a:pPr marL="342900" indent="-342900">
              <a:buFont typeface="+mj-lt"/>
              <a:buAutoNum type="arabicPeriod"/>
            </a:pPr>
            <a:endParaRPr lang="en-GB" sz="1400" dirty="0">
              <a:latin typeface="Comic Sans MS" pitchFamily="66" charset="0"/>
              <a:cs typeface="Arial" pitchFamily="34" charset="0"/>
            </a:endParaRPr>
          </a:p>
          <a:p>
            <a:pPr marL="342900" indent="-342900">
              <a:buFont typeface="+mj-lt"/>
              <a:buAutoNum type="arabicPeriod"/>
            </a:pPr>
            <a:endParaRPr lang="en-GB" sz="1400" dirty="0" smtClean="0">
              <a:latin typeface="Comic Sans MS" pitchFamily="66" charset="0"/>
              <a:cs typeface="Arial" pitchFamily="34" charset="0"/>
            </a:endParaRPr>
          </a:p>
          <a:p>
            <a:pPr algn="ctr"/>
            <a:endParaRPr lang="en-GB" sz="1400" i="1" dirty="0" smtClean="0">
              <a:latin typeface="Comic Sans MS" pitchFamily="66" charset="0"/>
            </a:endParaRPr>
          </a:p>
          <a:p>
            <a:pPr algn="ctr"/>
            <a:r>
              <a:rPr lang="en-GB" sz="1400" i="1" dirty="0" smtClean="0">
                <a:latin typeface="Comic Sans MS" pitchFamily="66" charset="0"/>
              </a:rPr>
              <a:t>Positive </a:t>
            </a:r>
            <a:r>
              <a:rPr lang="en-GB" sz="1400" i="1" dirty="0">
                <a:latin typeface="Comic Sans MS" pitchFamily="66" charset="0"/>
              </a:rPr>
              <a:t>ions in a sea of delocalised </a:t>
            </a:r>
            <a:r>
              <a:rPr lang="en-GB" sz="1400" i="1" dirty="0" smtClean="0">
                <a:latin typeface="Comic Sans MS" pitchFamily="66" charset="0"/>
              </a:rPr>
              <a:t>electrons</a:t>
            </a:r>
            <a:endParaRPr lang="en-GB" sz="1400" i="1" dirty="0">
              <a:latin typeface="Comic Sans MS" pitchFamily="66" charset="0"/>
            </a:endParaRPr>
          </a:p>
        </p:txBody>
      </p:sp>
      <p:sp>
        <p:nvSpPr>
          <p:cNvPr id="43"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Mark Scheme</a:t>
            </a:r>
            <a:endParaRPr lang="en-GB" sz="5000" b="1" u="sng" dirty="0">
              <a:latin typeface="Segoe Print" pitchFamily="2" charset="0"/>
            </a:endParaRPr>
          </a:p>
        </p:txBody>
      </p:sp>
      <p:sp>
        <p:nvSpPr>
          <p:cNvPr id="11" name="Rectangle 10"/>
          <p:cNvSpPr/>
          <p:nvPr/>
        </p:nvSpPr>
        <p:spPr>
          <a:xfrm>
            <a:off x="4716015" y="1355300"/>
            <a:ext cx="4248472" cy="5262979"/>
          </a:xfrm>
          <a:prstGeom prst="rect">
            <a:avLst/>
          </a:prstGeom>
          <a:noFill/>
          <a:ln w="12700">
            <a:solidFill>
              <a:schemeClr val="tx1"/>
            </a:solidFill>
          </a:ln>
        </p:spPr>
        <p:txBody>
          <a:bodyPr wrap="square">
            <a:spAutoFit/>
          </a:bodyPr>
          <a:lstStyle/>
          <a:p>
            <a:r>
              <a:rPr lang="en-GB" sz="1400" b="1" u="sng" dirty="0">
                <a:latin typeface="Segoe Print" pitchFamily="2" charset="0"/>
              </a:rPr>
              <a:t>Polymers and </a:t>
            </a:r>
            <a:r>
              <a:rPr lang="en-GB" sz="1400" b="1" u="sng" dirty="0" err="1">
                <a:latin typeface="Segoe Print" pitchFamily="2" charset="0"/>
              </a:rPr>
              <a:t>Nanoscience</a:t>
            </a:r>
            <a:endParaRPr lang="en-GB" sz="1400" b="1" u="sng" dirty="0">
              <a:latin typeface="Segoe Print" pitchFamily="2" charset="0"/>
            </a:endParaRPr>
          </a:p>
          <a:p>
            <a:pPr marL="342900" indent="-342900">
              <a:buFont typeface="+mj-lt"/>
              <a:buAutoNum type="arabicPeriod"/>
            </a:pPr>
            <a:r>
              <a:rPr lang="en-GB" sz="1400" dirty="0" smtClean="0">
                <a:latin typeface="Comic Sans MS" pitchFamily="66" charset="0"/>
                <a:cs typeface="Arial" pitchFamily="34" charset="0"/>
              </a:rPr>
              <a:t>High Density (HD)</a:t>
            </a:r>
          </a:p>
          <a:p>
            <a:pPr marL="342900" indent="-342900">
              <a:buFont typeface="+mj-lt"/>
              <a:buAutoNum type="arabicPeriod"/>
            </a:pPr>
            <a:r>
              <a:rPr lang="en-GB" sz="1400" dirty="0" err="1" smtClean="0">
                <a:latin typeface="Comic Sans MS" pitchFamily="66" charset="0"/>
                <a:cs typeface="Arial" pitchFamily="34" charset="0"/>
              </a:rPr>
              <a:t>Thermosoftening</a:t>
            </a:r>
            <a:endParaRPr lang="en-GB" sz="1400" dirty="0" smtClean="0">
              <a:latin typeface="Comic Sans MS" pitchFamily="66" charset="0"/>
              <a:cs typeface="Arial" pitchFamily="34" charset="0"/>
            </a:endParaRPr>
          </a:p>
          <a:p>
            <a:pPr marL="342900" indent="-342900">
              <a:buFont typeface="+mj-lt"/>
              <a:buAutoNum type="arabicPeriod"/>
            </a:pPr>
            <a:r>
              <a:rPr lang="en-GB" sz="1400" dirty="0" smtClean="0">
                <a:latin typeface="Comic Sans MS" pitchFamily="66" charset="0"/>
                <a:cs typeface="Arial" pitchFamily="34" charset="0"/>
              </a:rPr>
              <a:t>Thermosetting</a:t>
            </a:r>
          </a:p>
          <a:p>
            <a:pPr marL="342900" indent="-342900">
              <a:buFont typeface="+mj-lt"/>
              <a:buAutoNum type="arabicPeriod"/>
            </a:pPr>
            <a:r>
              <a:rPr lang="en-GB" sz="1400" dirty="0" smtClean="0">
                <a:latin typeface="Comic Sans MS" pitchFamily="66" charset="0"/>
                <a:cs typeface="Arial" pitchFamily="34" charset="0"/>
              </a:rPr>
              <a:t>Cross-links in the structure</a:t>
            </a:r>
          </a:p>
          <a:p>
            <a:pPr marL="342900" indent="-342900">
              <a:buFont typeface="+mj-lt"/>
              <a:buAutoNum type="arabicPeriod"/>
            </a:pPr>
            <a:r>
              <a:rPr lang="en-GB" sz="1400" dirty="0">
                <a:latin typeface="Comic Sans MS" pitchFamily="66" charset="0"/>
                <a:cs typeface="Arial" pitchFamily="34" charset="0"/>
              </a:rPr>
              <a:t>The melting point of a </a:t>
            </a:r>
            <a:r>
              <a:rPr lang="en-GB" sz="1400" dirty="0" err="1">
                <a:latin typeface="Comic Sans MS" pitchFamily="66" charset="0"/>
                <a:cs typeface="Arial" pitchFamily="34" charset="0"/>
              </a:rPr>
              <a:t>thermosoftening</a:t>
            </a:r>
            <a:r>
              <a:rPr lang="en-GB" sz="1400" dirty="0">
                <a:latin typeface="Comic Sans MS" pitchFamily="66" charset="0"/>
                <a:cs typeface="Arial" pitchFamily="34" charset="0"/>
              </a:rPr>
              <a:t> polymer is determined by the strength of the INTERMOLECULAR FORCES</a:t>
            </a:r>
          </a:p>
          <a:p>
            <a:pPr marL="342900" indent="-342900">
              <a:buFont typeface="+mj-lt"/>
              <a:buAutoNum type="arabicPeriod"/>
            </a:pPr>
            <a:r>
              <a:rPr lang="en-GB" sz="1400" dirty="0" smtClean="0">
                <a:latin typeface="Comic Sans MS" pitchFamily="66" charset="0"/>
                <a:cs typeface="Arial" pitchFamily="34" charset="0"/>
              </a:rPr>
              <a:t>Gets bigger</a:t>
            </a:r>
          </a:p>
          <a:p>
            <a:pPr marL="342900" indent="-342900">
              <a:buFont typeface="+mj-lt"/>
              <a:buAutoNum type="arabicPeriod"/>
            </a:pPr>
            <a:r>
              <a:rPr lang="en-GB" sz="1400" dirty="0" err="1">
                <a:latin typeface="Comic Sans MS" pitchFamily="66" charset="0"/>
                <a:cs typeface="Arial" pitchFamily="34" charset="0"/>
              </a:rPr>
              <a:t>Nanoscience</a:t>
            </a:r>
            <a:r>
              <a:rPr lang="en-GB" sz="1400" dirty="0">
                <a:latin typeface="Comic Sans MS" pitchFamily="66" charset="0"/>
                <a:cs typeface="Arial" pitchFamily="34" charset="0"/>
              </a:rPr>
              <a:t> is the science of very small particles and looks at the properties of nanoparticles.</a:t>
            </a:r>
          </a:p>
          <a:p>
            <a:pPr marL="342900" indent="-342900">
              <a:buFont typeface="+mj-lt"/>
              <a:buAutoNum type="arabicPeriod"/>
            </a:pPr>
            <a:r>
              <a:rPr lang="en-GB" sz="1400" dirty="0">
                <a:latin typeface="Comic Sans MS" pitchFamily="66" charset="0"/>
                <a:cs typeface="Arial" pitchFamily="34" charset="0"/>
              </a:rPr>
              <a:t>A nanoparticle is about 100 atoms</a:t>
            </a:r>
          </a:p>
          <a:p>
            <a:pPr marL="342900" indent="-342900">
              <a:buFont typeface="+mj-lt"/>
              <a:buAutoNum type="arabicPeriod"/>
            </a:pPr>
            <a:r>
              <a:rPr lang="en-GB" sz="1400" b="1" u="sng" dirty="0" smtClean="0">
                <a:latin typeface="Comic Sans MS" pitchFamily="66" charset="0"/>
                <a:cs typeface="Arial" pitchFamily="34" charset="0"/>
              </a:rPr>
              <a:t>Advantages:</a:t>
            </a: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Large surface area makes them effective catalysts</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Nanotubes can be used in small scale circuits as nanowires.</a:t>
            </a:r>
          </a:p>
          <a:p>
            <a:pPr marL="322263"/>
            <a:r>
              <a:rPr lang="en-GB" sz="1400" b="1" u="sng" dirty="0" smtClean="0">
                <a:latin typeface="Comic Sans MS" pitchFamily="66" charset="0"/>
                <a:cs typeface="Arial" pitchFamily="34" charset="0"/>
              </a:rPr>
              <a:t>Disadvantages:</a:t>
            </a:r>
            <a:endParaRPr lang="en-GB" sz="1400" b="1" u="sng" dirty="0">
              <a:latin typeface="Comic Sans MS" pitchFamily="66" charset="0"/>
              <a:cs typeface="Arial" pitchFamily="34" charset="0"/>
            </a:endParaRP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So small they can enter the skin and therefore the bloodstream</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Easily become airborne, breathing in can potentially damage the lungs</a:t>
            </a:r>
            <a:r>
              <a:rPr lang="en-GB" sz="1400" dirty="0" smtClean="0">
                <a:latin typeface="Comic Sans MS" pitchFamily="66" charset="0"/>
                <a:cs typeface="Arial" pitchFamily="34" charset="0"/>
              </a:rPr>
              <a:t>.</a:t>
            </a:r>
          </a:p>
          <a:p>
            <a:pPr marL="342900" indent="-342900">
              <a:buFont typeface="+mj-lt"/>
              <a:buAutoNum type="arabicPeriod" startAt="10"/>
            </a:pPr>
            <a:r>
              <a:rPr lang="en-GB" sz="1400" dirty="0" smtClean="0">
                <a:latin typeface="Comic Sans MS" pitchFamily="66" charset="0"/>
                <a:cs typeface="Arial" pitchFamily="34" charset="0"/>
              </a:rPr>
              <a:t>Sun screens (or) Bandages - </a:t>
            </a:r>
            <a:r>
              <a:rPr lang="en-GB" sz="1400" i="1" dirty="0" smtClean="0">
                <a:latin typeface="Comic Sans MS" pitchFamily="66" charset="0"/>
                <a:cs typeface="Arial" pitchFamily="34" charset="0"/>
              </a:rPr>
              <a:t>others</a:t>
            </a:r>
            <a:endParaRPr lang="en-GB" sz="1400" i="1" dirty="0">
              <a:latin typeface="Comic Sans MS" pitchFamily="66" charset="0"/>
              <a:cs typeface="Arial" pitchFamily="34" charset="0"/>
            </a:endParaRPr>
          </a:p>
        </p:txBody>
      </p:sp>
      <p:pic>
        <p:nvPicPr>
          <p:cNvPr id="5" name="Picture 4"/>
          <p:cNvPicPr>
            <a:picLocks noChangeAspect="1"/>
          </p:cNvPicPr>
          <p:nvPr/>
        </p:nvPicPr>
        <p:blipFill>
          <a:blip r:embed="rId7"/>
          <a:stretch>
            <a:fillRect/>
          </a:stretch>
        </p:blipFill>
        <p:spPr>
          <a:xfrm>
            <a:off x="579721" y="1861900"/>
            <a:ext cx="1379220" cy="899160"/>
          </a:xfrm>
          <a:prstGeom prst="rect">
            <a:avLst/>
          </a:prstGeom>
        </p:spPr>
      </p:pic>
    </p:spTree>
    <p:extLst>
      <p:ext uri="{BB962C8B-B14F-4D97-AF65-F5344CB8AC3E}">
        <p14:creationId xmlns:p14="http://schemas.microsoft.com/office/powerpoint/2010/main" val="4278196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Rectangle 1"/>
          <p:cNvSpPr/>
          <p:nvPr/>
        </p:nvSpPr>
        <p:spPr>
          <a:xfrm>
            <a:off x="179512" y="1355300"/>
            <a:ext cx="4248472" cy="5262979"/>
          </a:xfrm>
          <a:prstGeom prst="rect">
            <a:avLst/>
          </a:prstGeom>
          <a:noFill/>
          <a:ln w="12700">
            <a:solidFill>
              <a:schemeClr val="tx1"/>
            </a:solidFill>
          </a:ln>
        </p:spPr>
        <p:txBody>
          <a:bodyPr wrap="square">
            <a:spAutoFit/>
          </a:bodyPr>
          <a:lstStyle/>
          <a:p>
            <a:r>
              <a:rPr lang="en-GB" sz="1400" b="1" u="sng" dirty="0">
                <a:latin typeface="Segoe Print" pitchFamily="2" charset="0"/>
              </a:rPr>
              <a:t>Analytical techniques</a:t>
            </a:r>
          </a:p>
          <a:p>
            <a:pPr marL="342900" indent="-342900">
              <a:buFont typeface="+mj-lt"/>
              <a:buAutoNum type="arabicPeriod"/>
            </a:pPr>
            <a:r>
              <a:rPr lang="en-GB" sz="1400" dirty="0" smtClean="0">
                <a:latin typeface="Comic Sans MS" pitchFamily="66" charset="0"/>
                <a:cs typeface="Arial" pitchFamily="34" charset="0"/>
              </a:rPr>
              <a:t>(a) Filtering</a:t>
            </a:r>
          </a:p>
          <a:p>
            <a:pPr marL="342900" indent="-1588"/>
            <a:r>
              <a:rPr lang="en-GB" sz="1400" dirty="0" smtClean="0">
                <a:latin typeface="Comic Sans MS" pitchFamily="66" charset="0"/>
                <a:cs typeface="Arial" pitchFamily="34" charset="0"/>
              </a:rPr>
              <a:t>(b) take the lid off</a:t>
            </a:r>
          </a:p>
          <a:p>
            <a:pPr marL="342900" indent="-1588"/>
            <a:r>
              <a:rPr lang="en-GB" sz="1400" dirty="0" smtClean="0">
                <a:latin typeface="Comic Sans MS" pitchFamily="66" charset="0"/>
                <a:cs typeface="Arial" pitchFamily="34" charset="0"/>
              </a:rPr>
              <a:t>(c) chromatography</a:t>
            </a:r>
          </a:p>
          <a:p>
            <a:pPr marL="342900" indent="-342900">
              <a:buFont typeface="+mj-lt"/>
              <a:buAutoNum type="arabicPeriod" startAt="2"/>
            </a:pPr>
            <a:r>
              <a:rPr lang="en-GB" sz="1400" dirty="0">
                <a:latin typeface="Comic Sans MS" pitchFamily="66" charset="0"/>
                <a:cs typeface="Arial" pitchFamily="34" charset="0"/>
              </a:rPr>
              <a:t>Codes for chemicals which can be used as food additives for use within the </a:t>
            </a:r>
            <a:r>
              <a:rPr lang="en-GB" sz="1400" dirty="0" smtClean="0">
                <a:latin typeface="Comic Sans MS" pitchFamily="66" charset="0"/>
                <a:cs typeface="Arial" pitchFamily="34" charset="0"/>
              </a:rPr>
              <a:t>EU.</a:t>
            </a:r>
          </a:p>
          <a:p>
            <a:pPr marL="342900" indent="-342900">
              <a:buFont typeface="+mj-lt"/>
              <a:buAutoNum type="arabicPeriod" startAt="3"/>
            </a:pPr>
            <a:r>
              <a:rPr lang="en-GB" sz="1400" b="1" u="sng" dirty="0">
                <a:latin typeface="Comic Sans MS" pitchFamily="66" charset="0"/>
                <a:cs typeface="Arial" pitchFamily="34" charset="0"/>
              </a:rPr>
              <a:t>Advantages:</a:t>
            </a: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Highly accurate and sensitive.</a:t>
            </a: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They are quicker.</a:t>
            </a: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Enable very small samples to be analysed</a:t>
            </a:r>
          </a:p>
          <a:p>
            <a:pPr marL="322263"/>
            <a:r>
              <a:rPr lang="en-GB" sz="1400" b="1" u="sng" dirty="0" smtClean="0">
                <a:latin typeface="Comic Sans MS" pitchFamily="66" charset="0"/>
                <a:cs typeface="Arial" pitchFamily="34" charset="0"/>
              </a:rPr>
              <a:t>Disadvantages</a:t>
            </a:r>
            <a:r>
              <a:rPr lang="en-GB" sz="1400" b="1" u="sng" dirty="0">
                <a:latin typeface="Comic Sans MS" pitchFamily="66" charset="0"/>
                <a:cs typeface="Arial" pitchFamily="34" charset="0"/>
              </a:rPr>
              <a:t>:</a:t>
            </a: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Equipment is very expensive.</a:t>
            </a: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Takes specialist training to use.</a:t>
            </a:r>
          </a:p>
          <a:p>
            <a:pPr marL="573088" indent="-285750">
              <a:buFont typeface="Arial" panose="020B0604020202020204" pitchFamily="34" charset="0"/>
              <a:buChar char="•"/>
              <a:tabLst>
                <a:tab pos="538163" algn="l"/>
              </a:tabLst>
            </a:pPr>
            <a:r>
              <a:rPr lang="en-GB" sz="1400" dirty="0">
                <a:latin typeface="Comic Sans MS" pitchFamily="66" charset="0"/>
                <a:cs typeface="Arial" pitchFamily="34" charset="0"/>
              </a:rPr>
              <a:t>results can ONLY be analysed by comparison with known </a:t>
            </a:r>
            <a:r>
              <a:rPr lang="en-GB" sz="1400" dirty="0" smtClean="0">
                <a:latin typeface="Comic Sans MS" pitchFamily="66" charset="0"/>
                <a:cs typeface="Arial" pitchFamily="34" charset="0"/>
              </a:rPr>
              <a:t>data.</a:t>
            </a:r>
            <a:endParaRPr lang="en-GB" sz="1400" dirty="0">
              <a:latin typeface="Comic Sans MS" pitchFamily="66" charset="0"/>
              <a:cs typeface="Arial" pitchFamily="34" charset="0"/>
            </a:endParaRPr>
          </a:p>
          <a:p>
            <a:pPr marL="342900" indent="-342900">
              <a:buFont typeface="+mj-lt"/>
              <a:buAutoNum type="arabicPeriod" startAt="4"/>
            </a:pPr>
            <a:r>
              <a:rPr lang="en-GB" sz="1400" dirty="0" smtClean="0">
                <a:latin typeface="Comic Sans MS" pitchFamily="66" charset="0"/>
                <a:cs typeface="Arial" pitchFamily="34" charset="0"/>
              </a:rPr>
              <a:t>Chromatogram</a:t>
            </a:r>
          </a:p>
          <a:p>
            <a:pPr marL="342900" indent="-342900">
              <a:buFont typeface="+mj-lt"/>
              <a:buAutoNum type="arabicPeriod" startAt="4"/>
            </a:pPr>
            <a:r>
              <a:rPr lang="en-GB" sz="1400" dirty="0" smtClean="0">
                <a:latin typeface="Comic Sans MS" pitchFamily="66" charset="0"/>
                <a:cs typeface="Arial" pitchFamily="34" charset="0"/>
              </a:rPr>
              <a:t>All colours</a:t>
            </a:r>
          </a:p>
          <a:p>
            <a:pPr marL="342900" indent="-342900">
              <a:buFont typeface="+mj-lt"/>
              <a:buAutoNum type="arabicPeriod" startAt="4"/>
            </a:pPr>
            <a:r>
              <a:rPr lang="en-GB" sz="1400" dirty="0" smtClean="0">
                <a:latin typeface="Comic Sans MS" pitchFamily="66" charset="0"/>
                <a:cs typeface="Arial" pitchFamily="34" charset="0"/>
              </a:rPr>
              <a:t>Distance compound travels up chromatogram</a:t>
            </a:r>
          </a:p>
          <a:p>
            <a:pPr marL="342900" indent="-342900">
              <a:buFont typeface="+mj-lt"/>
              <a:buAutoNum type="arabicPeriod" startAt="4"/>
            </a:pPr>
            <a:r>
              <a:rPr lang="en-GB" sz="1400" dirty="0" smtClean="0">
                <a:latin typeface="Comic Sans MS" pitchFamily="66" charset="0"/>
                <a:cs typeface="Arial" pitchFamily="34" charset="0"/>
              </a:rPr>
              <a:t>Gas Chromatography – Mass Spectrometry</a:t>
            </a:r>
          </a:p>
          <a:p>
            <a:pPr marL="342900" indent="-342900">
              <a:buFont typeface="+mj-lt"/>
              <a:buAutoNum type="arabicPeriod" startAt="4"/>
            </a:pPr>
            <a:r>
              <a:rPr lang="en-GB" sz="1400" dirty="0" smtClean="0">
                <a:latin typeface="Comic Sans MS" pitchFamily="66" charset="0"/>
                <a:cs typeface="Arial" pitchFamily="34" charset="0"/>
              </a:rPr>
              <a:t>He (or) N</a:t>
            </a:r>
            <a:r>
              <a:rPr lang="en-GB" sz="1400" baseline="-25000" dirty="0" smtClean="0">
                <a:latin typeface="Comic Sans MS" pitchFamily="66" charset="0"/>
                <a:cs typeface="Arial" pitchFamily="34" charset="0"/>
              </a:rPr>
              <a:t>2</a:t>
            </a:r>
            <a:r>
              <a:rPr lang="en-GB" sz="1400" dirty="0" smtClean="0">
                <a:latin typeface="Comic Sans MS" pitchFamily="66" charset="0"/>
                <a:cs typeface="Arial" pitchFamily="34" charset="0"/>
              </a:rPr>
              <a:t> (or) H</a:t>
            </a:r>
            <a:r>
              <a:rPr lang="en-GB" sz="1400" baseline="-25000" dirty="0" smtClean="0">
                <a:latin typeface="Comic Sans MS" pitchFamily="66" charset="0"/>
                <a:cs typeface="Arial" pitchFamily="34" charset="0"/>
              </a:rPr>
              <a:t>2</a:t>
            </a:r>
          </a:p>
          <a:p>
            <a:pPr marL="342900" indent="-342900">
              <a:buFont typeface="+mj-lt"/>
              <a:buAutoNum type="arabicPeriod" startAt="4"/>
            </a:pPr>
            <a:r>
              <a:rPr lang="en-GB" sz="1400" dirty="0" smtClean="0">
                <a:latin typeface="Comic Sans MS" pitchFamily="66" charset="0"/>
                <a:cs typeface="Arial" pitchFamily="34" charset="0"/>
              </a:rPr>
              <a:t>Retention time</a:t>
            </a:r>
          </a:p>
          <a:p>
            <a:pPr marL="342900" indent="-342900">
              <a:buFont typeface="+mj-lt"/>
              <a:buAutoNum type="arabicPeriod" startAt="4"/>
            </a:pPr>
            <a:r>
              <a:rPr lang="en-GB" sz="1400" dirty="0" smtClean="0">
                <a:latin typeface="Comic Sans MS" pitchFamily="66" charset="0"/>
                <a:cs typeface="Arial" pitchFamily="34" charset="0"/>
              </a:rPr>
              <a:t>Separating a mixture </a:t>
            </a:r>
            <a:r>
              <a:rPr lang="en-GB" sz="1400" dirty="0">
                <a:latin typeface="Comic Sans MS" pitchFamily="66" charset="0"/>
                <a:cs typeface="Arial" pitchFamily="34" charset="0"/>
              </a:rPr>
              <a:t>of liquids (or) Money and cheques can be proven as fakes using this scientific </a:t>
            </a:r>
            <a:r>
              <a:rPr lang="en-GB" sz="1400" dirty="0" smtClean="0">
                <a:latin typeface="Comic Sans MS" pitchFamily="66" charset="0"/>
                <a:cs typeface="Arial" pitchFamily="34" charset="0"/>
              </a:rPr>
              <a:t>technique - </a:t>
            </a:r>
            <a:r>
              <a:rPr lang="en-GB" sz="1400" i="1" dirty="0" smtClean="0">
                <a:latin typeface="Comic Sans MS" pitchFamily="66" charset="0"/>
                <a:cs typeface="Arial" pitchFamily="34" charset="0"/>
              </a:rPr>
              <a:t>others</a:t>
            </a:r>
            <a:endParaRPr lang="en-GB" sz="1400" i="1" dirty="0">
              <a:latin typeface="Comic Sans MS" pitchFamily="66" charset="0"/>
              <a:cs typeface="Arial" pitchFamily="34" charset="0"/>
            </a:endParaRPr>
          </a:p>
        </p:txBody>
      </p:sp>
      <p:sp>
        <p:nvSpPr>
          <p:cNvPr id="43"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Mark Scheme</a:t>
            </a:r>
            <a:endParaRPr lang="en-GB" sz="5000" b="1" u="sng" dirty="0">
              <a:latin typeface="Segoe Print" pitchFamily="2" charset="0"/>
            </a:endParaRPr>
          </a:p>
        </p:txBody>
      </p:sp>
      <p:sp>
        <p:nvSpPr>
          <p:cNvPr id="11" name="Rectangle 10"/>
          <p:cNvSpPr/>
          <p:nvPr/>
        </p:nvSpPr>
        <p:spPr>
          <a:xfrm>
            <a:off x="4716015" y="1355300"/>
            <a:ext cx="4248472" cy="5262979"/>
          </a:xfrm>
          <a:prstGeom prst="rect">
            <a:avLst/>
          </a:prstGeom>
          <a:noFill/>
          <a:ln w="12700">
            <a:solidFill>
              <a:schemeClr val="tx1"/>
            </a:solidFill>
          </a:ln>
        </p:spPr>
        <p:txBody>
          <a:bodyPr wrap="square">
            <a:spAutoFit/>
          </a:bodyPr>
          <a:lstStyle/>
          <a:p>
            <a:r>
              <a:rPr lang="en-GB" sz="1400" b="1" u="sng" dirty="0">
                <a:latin typeface="Segoe Print" pitchFamily="2" charset="0"/>
              </a:rPr>
              <a:t>Calculations and moles</a:t>
            </a:r>
          </a:p>
          <a:p>
            <a:pPr marL="342900" indent="-342900">
              <a:buFont typeface="+mj-lt"/>
              <a:buAutoNum type="arabicPeriod"/>
            </a:pPr>
            <a:r>
              <a:rPr lang="en-GB" sz="1400" dirty="0">
                <a:latin typeface="Comic Sans MS" pitchFamily="66" charset="0"/>
                <a:cs typeface="Arial" pitchFamily="34" charset="0"/>
              </a:rPr>
              <a:t>The relative formula mass of a substance, in </a:t>
            </a:r>
            <a:r>
              <a:rPr lang="en-GB" sz="1400" dirty="0" smtClean="0">
                <a:latin typeface="Comic Sans MS" pitchFamily="66" charset="0"/>
                <a:cs typeface="Arial" pitchFamily="34" charset="0"/>
              </a:rPr>
              <a:t> grams</a:t>
            </a:r>
            <a:r>
              <a:rPr lang="en-GB" sz="1400" dirty="0">
                <a:latin typeface="Comic Sans MS" pitchFamily="66" charset="0"/>
                <a:cs typeface="Arial" pitchFamily="34" charset="0"/>
              </a:rPr>
              <a:t>, is known as one mole of that substance</a:t>
            </a:r>
            <a:r>
              <a:rPr lang="en-GB" sz="1400" dirty="0" smtClean="0">
                <a:latin typeface="Comic Sans MS" pitchFamily="66" charset="0"/>
                <a:cs typeface="Arial" pitchFamily="34" charset="0"/>
              </a:rPr>
              <a:t>.</a:t>
            </a:r>
          </a:p>
          <a:p>
            <a:pPr marL="342900" indent="-342900">
              <a:buFont typeface="+mj-lt"/>
              <a:buAutoNum type="arabicPeriod"/>
            </a:pPr>
            <a:r>
              <a:rPr lang="en-GB" sz="1400" dirty="0" smtClean="0">
                <a:latin typeface="Comic Sans MS" pitchFamily="66" charset="0"/>
                <a:cs typeface="Arial" pitchFamily="34" charset="0"/>
              </a:rPr>
              <a:t>35.5</a:t>
            </a:r>
            <a:endParaRPr lang="en-GB" sz="1400" dirty="0">
              <a:latin typeface="Comic Sans MS" pitchFamily="66" charset="0"/>
              <a:cs typeface="Arial" pitchFamily="34" charset="0"/>
            </a:endParaRPr>
          </a:p>
          <a:p>
            <a:pPr marL="342900" indent="-342900">
              <a:buFont typeface="+mj-lt"/>
              <a:buAutoNum type="arabicPeriod"/>
            </a:pPr>
            <a:r>
              <a:rPr lang="en-GB" sz="1400" dirty="0" smtClean="0">
                <a:latin typeface="Comic Sans MS" pitchFamily="66" charset="0"/>
                <a:cs typeface="Arial" pitchFamily="34" charset="0"/>
              </a:rPr>
              <a:t>Na</a:t>
            </a:r>
            <a:r>
              <a:rPr lang="en-GB" sz="1400" baseline="-25000" dirty="0" smtClean="0">
                <a:latin typeface="Comic Sans MS" pitchFamily="66" charset="0"/>
                <a:cs typeface="Arial" pitchFamily="34" charset="0"/>
              </a:rPr>
              <a:t>2</a:t>
            </a:r>
            <a:r>
              <a:rPr lang="en-GB" sz="1400" dirty="0" smtClean="0">
                <a:latin typeface="Comic Sans MS" pitchFamily="66" charset="0"/>
                <a:cs typeface="Arial" pitchFamily="34" charset="0"/>
              </a:rPr>
              <a:t>O</a:t>
            </a:r>
            <a:endParaRPr lang="en-GB" sz="1400" baseline="-25000" dirty="0">
              <a:latin typeface="Comic Sans MS" pitchFamily="66" charset="0"/>
              <a:cs typeface="Arial" pitchFamily="34" charset="0"/>
            </a:endParaRPr>
          </a:p>
          <a:p>
            <a:r>
              <a:rPr lang="en-GB" sz="1400" dirty="0">
                <a:latin typeface="Comic Sans MS" pitchFamily="66" charset="0"/>
              </a:rPr>
              <a:t>            =	</a:t>
            </a:r>
            <a:r>
              <a:rPr lang="en-GB" sz="1400" dirty="0" smtClean="0">
                <a:latin typeface="Comic Sans MS" pitchFamily="66" charset="0"/>
              </a:rPr>
              <a:t>(2xNa)</a:t>
            </a:r>
            <a:r>
              <a:rPr lang="en-GB" sz="1400" dirty="0">
                <a:latin typeface="Comic Sans MS" pitchFamily="66" charset="0"/>
              </a:rPr>
              <a:t>	+        </a:t>
            </a:r>
            <a:r>
              <a:rPr lang="en-GB" sz="1400" dirty="0" smtClean="0">
                <a:latin typeface="Comic Sans MS" pitchFamily="66" charset="0"/>
              </a:rPr>
              <a:t>(1xO)</a:t>
            </a:r>
            <a:endParaRPr lang="en-GB" sz="1400" dirty="0">
              <a:latin typeface="Comic Sans MS" pitchFamily="66" charset="0"/>
            </a:endParaRPr>
          </a:p>
          <a:p>
            <a:r>
              <a:rPr lang="en-GB" sz="1400" dirty="0">
                <a:latin typeface="Comic Sans MS" pitchFamily="66" charset="0"/>
              </a:rPr>
              <a:t>            =	</a:t>
            </a:r>
            <a:r>
              <a:rPr lang="en-GB" sz="1400" dirty="0" smtClean="0">
                <a:latin typeface="Comic Sans MS" pitchFamily="66" charset="0"/>
              </a:rPr>
              <a:t>(</a:t>
            </a:r>
            <a:r>
              <a:rPr lang="en-GB" sz="1400" dirty="0">
                <a:latin typeface="Comic Sans MS" pitchFamily="66" charset="0"/>
              </a:rPr>
              <a:t>2</a:t>
            </a:r>
            <a:r>
              <a:rPr lang="en-GB" sz="1400" dirty="0" smtClean="0">
                <a:latin typeface="Comic Sans MS" pitchFamily="66" charset="0"/>
              </a:rPr>
              <a:t>x23)</a:t>
            </a:r>
            <a:r>
              <a:rPr lang="en-GB" sz="1400" dirty="0">
                <a:latin typeface="Comic Sans MS" pitchFamily="66" charset="0"/>
              </a:rPr>
              <a:t>	+        </a:t>
            </a:r>
            <a:r>
              <a:rPr lang="en-GB" sz="1400" dirty="0" smtClean="0">
                <a:latin typeface="Comic Sans MS" pitchFamily="66" charset="0"/>
              </a:rPr>
              <a:t>(1x16)</a:t>
            </a:r>
            <a:endParaRPr lang="en-GB" sz="1400" baseline="-25000" dirty="0">
              <a:latin typeface="Comic Sans MS" pitchFamily="66" charset="0"/>
            </a:endParaRPr>
          </a:p>
          <a:p>
            <a:r>
              <a:rPr lang="en-GB" sz="1400" dirty="0">
                <a:latin typeface="Comic Sans MS" pitchFamily="66" charset="0"/>
              </a:rPr>
              <a:t>            =	</a:t>
            </a:r>
            <a:r>
              <a:rPr lang="en-GB" sz="1400" dirty="0" smtClean="0">
                <a:latin typeface="Comic Sans MS" pitchFamily="66" charset="0"/>
              </a:rPr>
              <a:t>46</a:t>
            </a:r>
            <a:r>
              <a:rPr lang="en-GB" sz="1400" dirty="0">
                <a:latin typeface="Comic Sans MS" pitchFamily="66" charset="0"/>
              </a:rPr>
              <a:t>	+        </a:t>
            </a:r>
            <a:r>
              <a:rPr lang="en-GB" sz="1400" dirty="0" smtClean="0">
                <a:latin typeface="Comic Sans MS" pitchFamily="66" charset="0"/>
              </a:rPr>
              <a:t>16</a:t>
            </a:r>
            <a:endParaRPr lang="en-GB" sz="1400" baseline="-25000" dirty="0">
              <a:latin typeface="Comic Sans MS" pitchFamily="66" charset="0"/>
            </a:endParaRPr>
          </a:p>
          <a:p>
            <a:r>
              <a:rPr lang="en-GB" sz="1400" dirty="0">
                <a:latin typeface="Comic Sans MS" pitchFamily="66" charset="0"/>
              </a:rPr>
              <a:t>            =	</a:t>
            </a:r>
            <a:r>
              <a:rPr lang="en-GB" sz="1400" b="1" u="sng" dirty="0" smtClean="0">
                <a:latin typeface="Comic Sans MS" pitchFamily="66" charset="0"/>
              </a:rPr>
              <a:t>62</a:t>
            </a:r>
            <a:endParaRPr lang="en-GB" sz="1400" b="1" u="sng" baseline="-25000" dirty="0">
              <a:latin typeface="Comic Sans MS" pitchFamily="66" charset="0"/>
            </a:endParaRPr>
          </a:p>
          <a:p>
            <a:pPr marL="342900" indent="-342900">
              <a:buFont typeface="+mj-lt"/>
              <a:buAutoNum type="arabicPeriod" startAt="4"/>
            </a:pPr>
            <a:r>
              <a:rPr lang="en-GB" sz="1400" dirty="0">
                <a:latin typeface="Comic Sans MS" pitchFamily="66" charset="0"/>
                <a:cs typeface="Arial" pitchFamily="34" charset="0"/>
              </a:rPr>
              <a:t>% of </a:t>
            </a:r>
            <a:r>
              <a:rPr lang="en-GB" sz="1400" dirty="0" smtClean="0">
                <a:latin typeface="Comic Sans MS" pitchFamily="66" charset="0"/>
                <a:cs typeface="Arial" pitchFamily="34" charset="0"/>
              </a:rPr>
              <a:t>Na </a:t>
            </a:r>
            <a:r>
              <a:rPr lang="en-GB" sz="1400" dirty="0">
                <a:latin typeface="Comic Sans MS" pitchFamily="66" charset="0"/>
                <a:cs typeface="Arial" pitchFamily="34" charset="0"/>
              </a:rPr>
              <a:t>= </a:t>
            </a:r>
            <a:r>
              <a:rPr lang="en-GB" sz="1400" dirty="0" smtClean="0">
                <a:latin typeface="Comic Sans MS" pitchFamily="66" charset="0"/>
                <a:cs typeface="Arial" pitchFamily="34" charset="0"/>
              </a:rPr>
              <a:t>(</a:t>
            </a:r>
            <a:r>
              <a:rPr lang="en-GB" sz="1400" baseline="30000" dirty="0" smtClean="0">
                <a:latin typeface="Comic Sans MS" pitchFamily="66" charset="0"/>
                <a:cs typeface="Arial" pitchFamily="34" charset="0"/>
              </a:rPr>
              <a:t>46</a:t>
            </a:r>
            <a:r>
              <a:rPr lang="en-GB" sz="1400" dirty="0" smtClean="0">
                <a:latin typeface="Comic Sans MS" pitchFamily="66" charset="0"/>
                <a:cs typeface="Arial" pitchFamily="34" charset="0"/>
              </a:rPr>
              <a:t>/</a:t>
            </a:r>
            <a:r>
              <a:rPr lang="en-GB" sz="1400" baseline="-25000" dirty="0" smtClean="0">
                <a:latin typeface="Comic Sans MS" pitchFamily="66" charset="0"/>
                <a:cs typeface="Arial" pitchFamily="34" charset="0"/>
              </a:rPr>
              <a:t>62</a:t>
            </a:r>
            <a:r>
              <a:rPr lang="en-GB" sz="1400" dirty="0" smtClean="0">
                <a:latin typeface="Comic Sans MS" pitchFamily="66" charset="0"/>
                <a:cs typeface="Arial" pitchFamily="34" charset="0"/>
              </a:rPr>
              <a:t>) </a:t>
            </a:r>
            <a:r>
              <a:rPr lang="en-GB" sz="1400" dirty="0">
                <a:latin typeface="Comic Sans MS" pitchFamily="66" charset="0"/>
                <a:cs typeface="Arial" pitchFamily="34" charset="0"/>
              </a:rPr>
              <a:t>	x 100 = </a:t>
            </a:r>
            <a:r>
              <a:rPr lang="en-GB" sz="1400" b="1" u="sng" dirty="0" smtClean="0">
                <a:latin typeface="Comic Sans MS" pitchFamily="66" charset="0"/>
                <a:cs typeface="Arial" pitchFamily="34" charset="0"/>
              </a:rPr>
              <a:t>74.2%</a:t>
            </a:r>
            <a:endParaRPr lang="en-GB" sz="1400" u="sng" dirty="0" smtClean="0">
              <a:latin typeface="Comic Sans MS" pitchFamily="66" charset="0"/>
              <a:cs typeface="Arial" pitchFamily="34" charset="0"/>
            </a:endParaRPr>
          </a:p>
          <a:p>
            <a:pPr marL="342900" indent="-342900">
              <a:buFont typeface="+mj-lt"/>
              <a:buAutoNum type="arabicPeriod" startAt="4"/>
            </a:pPr>
            <a:r>
              <a:rPr lang="en-GB" sz="1400" dirty="0" smtClean="0">
                <a:latin typeface="Comic Sans MS" pitchFamily="66" charset="0"/>
                <a:cs typeface="Arial" pitchFamily="34" charset="0"/>
              </a:rPr>
              <a:t>Mr of (NH</a:t>
            </a:r>
            <a:r>
              <a:rPr lang="en-GB" sz="1400" baseline="-25000" dirty="0" smtClean="0">
                <a:latin typeface="Comic Sans MS" pitchFamily="66" charset="0"/>
                <a:cs typeface="Arial" pitchFamily="34" charset="0"/>
              </a:rPr>
              <a:t>4</a:t>
            </a:r>
            <a:r>
              <a:rPr lang="en-GB" sz="1400" dirty="0" smtClean="0">
                <a:latin typeface="Comic Sans MS" pitchFamily="66" charset="0"/>
                <a:cs typeface="Arial" pitchFamily="34" charset="0"/>
              </a:rPr>
              <a:t>)</a:t>
            </a:r>
            <a:r>
              <a:rPr lang="en-GB" sz="1400" baseline="-25000" dirty="0" smtClean="0">
                <a:latin typeface="Comic Sans MS" pitchFamily="66" charset="0"/>
                <a:cs typeface="Arial" pitchFamily="34" charset="0"/>
              </a:rPr>
              <a:t>2</a:t>
            </a:r>
            <a:r>
              <a:rPr lang="en-GB" sz="1400" dirty="0" smtClean="0">
                <a:latin typeface="Comic Sans MS" pitchFamily="66" charset="0"/>
                <a:cs typeface="Arial" pitchFamily="34" charset="0"/>
              </a:rPr>
              <a:t>SO</a:t>
            </a:r>
            <a:r>
              <a:rPr lang="en-GB" sz="1400" baseline="-25000" dirty="0" smtClean="0">
                <a:latin typeface="Comic Sans MS" pitchFamily="66" charset="0"/>
                <a:cs typeface="Arial" pitchFamily="34" charset="0"/>
              </a:rPr>
              <a:t>4</a:t>
            </a:r>
            <a:r>
              <a:rPr lang="en-GB" sz="1400" dirty="0" smtClean="0">
                <a:latin typeface="Comic Sans MS" pitchFamily="66" charset="0"/>
                <a:cs typeface="Arial" pitchFamily="34" charset="0"/>
              </a:rPr>
              <a:t> = </a:t>
            </a:r>
            <a:r>
              <a:rPr lang="en-GB" sz="1400" b="1" u="sng" dirty="0" smtClean="0">
                <a:latin typeface="Comic Sans MS" pitchFamily="66" charset="0"/>
                <a:cs typeface="Arial" pitchFamily="34" charset="0"/>
              </a:rPr>
              <a:t>132</a:t>
            </a:r>
          </a:p>
          <a:p>
            <a:pPr marL="342900" indent="-342900">
              <a:buFont typeface="+mj-lt"/>
              <a:buAutoNum type="arabicPeriod" startAt="4"/>
            </a:pPr>
            <a:r>
              <a:rPr lang="en-GB" sz="1400" dirty="0" smtClean="0">
                <a:latin typeface="Comic Sans MS" pitchFamily="66" charset="0"/>
                <a:cs typeface="Arial" pitchFamily="34" charset="0"/>
              </a:rPr>
              <a:t>% </a:t>
            </a:r>
            <a:r>
              <a:rPr lang="en-GB" sz="1400" dirty="0">
                <a:latin typeface="Comic Sans MS" pitchFamily="66" charset="0"/>
                <a:cs typeface="Arial" pitchFamily="34" charset="0"/>
              </a:rPr>
              <a:t>of </a:t>
            </a:r>
            <a:r>
              <a:rPr lang="en-GB" sz="1400" dirty="0" smtClean="0">
                <a:latin typeface="Comic Sans MS" pitchFamily="66" charset="0"/>
                <a:cs typeface="Arial" pitchFamily="34" charset="0"/>
              </a:rPr>
              <a:t>O </a:t>
            </a:r>
            <a:r>
              <a:rPr lang="en-GB" sz="1400" dirty="0">
                <a:latin typeface="Comic Sans MS" pitchFamily="66" charset="0"/>
                <a:cs typeface="Arial" pitchFamily="34" charset="0"/>
              </a:rPr>
              <a:t>= </a:t>
            </a:r>
            <a:r>
              <a:rPr lang="en-GB" sz="1400" dirty="0" smtClean="0">
                <a:latin typeface="Comic Sans MS" pitchFamily="66" charset="0"/>
                <a:cs typeface="Arial" pitchFamily="34" charset="0"/>
              </a:rPr>
              <a:t>(</a:t>
            </a:r>
            <a:r>
              <a:rPr lang="en-GB" sz="1400" baseline="30000" dirty="0" smtClean="0">
                <a:latin typeface="Comic Sans MS" pitchFamily="66" charset="0"/>
                <a:cs typeface="Arial" pitchFamily="34" charset="0"/>
              </a:rPr>
              <a:t>64</a:t>
            </a:r>
            <a:r>
              <a:rPr lang="en-GB" sz="1400" dirty="0" smtClean="0">
                <a:latin typeface="Comic Sans MS" pitchFamily="66" charset="0"/>
                <a:cs typeface="Arial" pitchFamily="34" charset="0"/>
              </a:rPr>
              <a:t>/</a:t>
            </a:r>
            <a:r>
              <a:rPr lang="en-GB" sz="1400" baseline="-25000" dirty="0" smtClean="0">
                <a:latin typeface="Comic Sans MS" pitchFamily="66" charset="0"/>
                <a:cs typeface="Arial" pitchFamily="34" charset="0"/>
              </a:rPr>
              <a:t>132</a:t>
            </a:r>
            <a:r>
              <a:rPr lang="en-GB" sz="1400" dirty="0">
                <a:latin typeface="Comic Sans MS" pitchFamily="66" charset="0"/>
                <a:cs typeface="Arial" pitchFamily="34" charset="0"/>
              </a:rPr>
              <a:t>) </a:t>
            </a:r>
            <a:r>
              <a:rPr lang="en-GB" sz="1400" dirty="0" smtClean="0">
                <a:latin typeface="Comic Sans MS" pitchFamily="66" charset="0"/>
                <a:cs typeface="Arial" pitchFamily="34" charset="0"/>
              </a:rPr>
              <a:t>	x </a:t>
            </a:r>
            <a:r>
              <a:rPr lang="en-GB" sz="1400" dirty="0">
                <a:latin typeface="Comic Sans MS" pitchFamily="66" charset="0"/>
                <a:cs typeface="Arial" pitchFamily="34" charset="0"/>
              </a:rPr>
              <a:t>100 = </a:t>
            </a:r>
            <a:r>
              <a:rPr lang="en-GB" sz="1400" b="1" u="sng" dirty="0" smtClean="0">
                <a:latin typeface="Comic Sans MS" pitchFamily="66" charset="0"/>
                <a:cs typeface="Arial" pitchFamily="34" charset="0"/>
              </a:rPr>
              <a:t>48.5%</a:t>
            </a:r>
          </a:p>
          <a:p>
            <a:pPr marL="342900" indent="-342900">
              <a:buFont typeface="+mj-lt"/>
              <a:buAutoNum type="arabicPeriod" startAt="4"/>
            </a:pPr>
            <a:r>
              <a:rPr lang="en-GB" sz="1400" dirty="0">
                <a:latin typeface="Comic Sans MS" pitchFamily="66" charset="0"/>
              </a:rPr>
              <a:t>The amount of a product obtained is known as the yield</a:t>
            </a:r>
            <a:r>
              <a:rPr lang="en-GB" sz="1400" dirty="0" smtClean="0">
                <a:latin typeface="Comic Sans MS" pitchFamily="66" charset="0"/>
              </a:rPr>
              <a:t>.</a:t>
            </a:r>
          </a:p>
          <a:p>
            <a:pPr marL="342900" indent="-342900">
              <a:buFont typeface="+mj-lt"/>
              <a:buAutoNum type="arabicPeriod" startAt="4"/>
            </a:pPr>
            <a:r>
              <a:rPr lang="en-GB" sz="1400" dirty="0" smtClean="0">
                <a:latin typeface="Comic Sans MS" pitchFamily="66" charset="0"/>
              </a:rPr>
              <a:t>MgCO</a:t>
            </a:r>
            <a:r>
              <a:rPr lang="en-GB" sz="1400" baseline="-25000" dirty="0" smtClean="0">
                <a:latin typeface="Comic Sans MS" pitchFamily="66" charset="0"/>
              </a:rPr>
              <a:t>3</a:t>
            </a:r>
            <a:r>
              <a:rPr lang="en-GB" sz="1400" dirty="0" smtClean="0">
                <a:latin typeface="Comic Sans MS" pitchFamily="66" charset="0"/>
              </a:rPr>
              <a:t>  </a:t>
            </a:r>
            <a:r>
              <a:rPr lang="en-GB" sz="1400" dirty="0" smtClean="0">
                <a:latin typeface="Comic Sans MS" pitchFamily="66" charset="0"/>
                <a:sym typeface="Wingdings" panose="05000000000000000000" pitchFamily="2" charset="2"/>
              </a:rPr>
              <a:t>	</a:t>
            </a:r>
            <a:r>
              <a:rPr lang="en-GB" sz="1400" dirty="0" err="1" smtClean="0">
                <a:latin typeface="Comic Sans MS" pitchFamily="66" charset="0"/>
                <a:sym typeface="Wingdings" panose="05000000000000000000" pitchFamily="2" charset="2"/>
              </a:rPr>
              <a:t>MgO</a:t>
            </a:r>
            <a:r>
              <a:rPr lang="en-GB" sz="1400" dirty="0" smtClean="0">
                <a:latin typeface="Comic Sans MS" pitchFamily="66" charset="0"/>
                <a:sym typeface="Wingdings" panose="05000000000000000000" pitchFamily="2" charset="2"/>
              </a:rPr>
              <a:t>   +	CO</a:t>
            </a:r>
            <a:r>
              <a:rPr lang="en-GB" sz="1400" baseline="-25000" dirty="0" smtClean="0">
                <a:latin typeface="Comic Sans MS" pitchFamily="66" charset="0"/>
                <a:sym typeface="Wingdings" panose="05000000000000000000" pitchFamily="2" charset="2"/>
              </a:rPr>
              <a:t>2</a:t>
            </a:r>
          </a:p>
          <a:p>
            <a:pPr marL="341313"/>
            <a:r>
              <a:rPr lang="en-GB" sz="1400" dirty="0" smtClean="0">
                <a:latin typeface="Comic Sans MS" pitchFamily="66" charset="0"/>
              </a:rPr>
              <a:t>(24+12+48)	(24+16)</a:t>
            </a:r>
          </a:p>
          <a:p>
            <a:pPr marL="341313"/>
            <a:r>
              <a:rPr lang="en-GB" sz="1400" dirty="0" smtClean="0">
                <a:latin typeface="Comic Sans MS" pitchFamily="66" charset="0"/>
              </a:rPr>
              <a:t>84g		40g</a:t>
            </a:r>
          </a:p>
          <a:p>
            <a:pPr marL="341313"/>
            <a:r>
              <a:rPr lang="en-GB" sz="1400" dirty="0" smtClean="0">
                <a:latin typeface="Comic Sans MS" pitchFamily="66" charset="0"/>
              </a:rPr>
              <a:t>42g		</a:t>
            </a:r>
            <a:r>
              <a:rPr lang="en-GB" sz="1400" b="1" u="sng" dirty="0" smtClean="0">
                <a:latin typeface="Comic Sans MS" pitchFamily="66" charset="0"/>
              </a:rPr>
              <a:t>20g</a:t>
            </a:r>
          </a:p>
          <a:p>
            <a:pPr marL="342900" indent="-342900">
              <a:buFont typeface="+mj-lt"/>
              <a:buAutoNum type="arabicPeriod" startAt="9"/>
            </a:pPr>
            <a:r>
              <a:rPr lang="en-GB" sz="1400" dirty="0" smtClean="0">
                <a:latin typeface="Comic Sans MS" pitchFamily="66" charset="0"/>
                <a:cs typeface="Arial" pitchFamily="34" charset="0"/>
              </a:rPr>
              <a:t>Yield = (</a:t>
            </a:r>
            <a:r>
              <a:rPr lang="en-GB" sz="1400" baseline="30000" dirty="0" smtClean="0">
                <a:latin typeface="Comic Sans MS" pitchFamily="66" charset="0"/>
                <a:cs typeface="Arial" pitchFamily="34" charset="0"/>
              </a:rPr>
              <a:t>18</a:t>
            </a:r>
            <a:r>
              <a:rPr lang="en-GB" sz="1400" dirty="0" smtClean="0">
                <a:latin typeface="Comic Sans MS" pitchFamily="66" charset="0"/>
                <a:cs typeface="Arial" pitchFamily="34" charset="0"/>
              </a:rPr>
              <a:t>/</a:t>
            </a:r>
            <a:r>
              <a:rPr lang="en-GB" sz="1400" baseline="-25000" dirty="0" smtClean="0">
                <a:latin typeface="Comic Sans MS" pitchFamily="66" charset="0"/>
                <a:cs typeface="Arial" pitchFamily="34" charset="0"/>
              </a:rPr>
              <a:t>20</a:t>
            </a:r>
            <a:r>
              <a:rPr lang="en-GB" sz="1400" dirty="0" smtClean="0">
                <a:latin typeface="Comic Sans MS" pitchFamily="66" charset="0"/>
                <a:cs typeface="Arial" pitchFamily="34" charset="0"/>
              </a:rPr>
              <a:t>)  x 100 = 90%</a:t>
            </a:r>
          </a:p>
          <a:p>
            <a:pPr marL="342900" indent="-342900">
              <a:buFont typeface="+mj-lt"/>
              <a:buAutoNum type="arabicPeriod" startAt="9"/>
            </a:pPr>
            <a:r>
              <a:rPr lang="en-GB" sz="1400" dirty="0" smtClean="0">
                <a:latin typeface="Comic Sans MS" pitchFamily="66" charset="0"/>
                <a:cs typeface="Arial" pitchFamily="34" charset="0"/>
              </a:rPr>
              <a:t> 	C	H</a:t>
            </a:r>
          </a:p>
          <a:p>
            <a:r>
              <a:rPr lang="en-GB" sz="1400" dirty="0" smtClean="0">
                <a:latin typeface="Comic Sans MS" pitchFamily="66" charset="0"/>
                <a:cs typeface="Arial" pitchFamily="34" charset="0"/>
              </a:rPr>
              <a:t>	</a:t>
            </a:r>
            <a:r>
              <a:rPr lang="en-GB" sz="1400" baseline="30000" dirty="0" smtClean="0">
                <a:latin typeface="Comic Sans MS" pitchFamily="66" charset="0"/>
                <a:cs typeface="Arial" pitchFamily="34" charset="0"/>
              </a:rPr>
              <a:t>75</a:t>
            </a:r>
            <a:r>
              <a:rPr lang="en-GB" sz="1400" dirty="0" smtClean="0">
                <a:latin typeface="Comic Sans MS" pitchFamily="66" charset="0"/>
                <a:cs typeface="Arial" pitchFamily="34" charset="0"/>
              </a:rPr>
              <a:t>/</a:t>
            </a:r>
            <a:r>
              <a:rPr lang="en-GB" sz="1400" baseline="-25000" dirty="0" smtClean="0">
                <a:latin typeface="Comic Sans MS" pitchFamily="66" charset="0"/>
                <a:cs typeface="Arial" pitchFamily="34" charset="0"/>
              </a:rPr>
              <a:t>12</a:t>
            </a:r>
            <a:r>
              <a:rPr lang="en-GB" sz="1400" dirty="0" smtClean="0">
                <a:latin typeface="Comic Sans MS" pitchFamily="66" charset="0"/>
                <a:cs typeface="Arial" pitchFamily="34" charset="0"/>
              </a:rPr>
              <a:t>	</a:t>
            </a:r>
            <a:r>
              <a:rPr lang="en-GB" sz="1400" baseline="30000" dirty="0" smtClean="0">
                <a:latin typeface="Comic Sans MS" pitchFamily="66" charset="0"/>
                <a:cs typeface="Arial" pitchFamily="34" charset="0"/>
              </a:rPr>
              <a:t>25</a:t>
            </a:r>
            <a:r>
              <a:rPr lang="en-GB" sz="1400" dirty="0" smtClean="0">
                <a:latin typeface="Comic Sans MS" pitchFamily="66" charset="0"/>
                <a:cs typeface="Arial" pitchFamily="34" charset="0"/>
              </a:rPr>
              <a:t>/</a:t>
            </a:r>
            <a:r>
              <a:rPr lang="en-GB" sz="1400" baseline="-25000" dirty="0" smtClean="0">
                <a:latin typeface="Comic Sans MS" pitchFamily="66" charset="0"/>
                <a:cs typeface="Arial" pitchFamily="34" charset="0"/>
              </a:rPr>
              <a:t>1</a:t>
            </a:r>
          </a:p>
          <a:p>
            <a:pPr marL="341313"/>
            <a:r>
              <a:rPr lang="en-GB" sz="1400" dirty="0" smtClean="0">
                <a:latin typeface="Comic Sans MS" pitchFamily="66" charset="0"/>
              </a:rPr>
              <a:t>	6.25	25</a:t>
            </a:r>
          </a:p>
          <a:p>
            <a:pPr marL="341313"/>
            <a:r>
              <a:rPr lang="en-GB" sz="1400" dirty="0">
                <a:latin typeface="Comic Sans MS" pitchFamily="66" charset="0"/>
              </a:rPr>
              <a:t>	</a:t>
            </a:r>
            <a:r>
              <a:rPr lang="en-GB" sz="1400" dirty="0" smtClean="0">
                <a:latin typeface="Comic Sans MS" pitchFamily="66" charset="0"/>
              </a:rPr>
              <a:t>1	4	</a:t>
            </a:r>
            <a:r>
              <a:rPr lang="en-GB" sz="1400" b="1" dirty="0" smtClean="0">
                <a:latin typeface="Comic Sans MS" pitchFamily="66" charset="0"/>
              </a:rPr>
              <a:t>CH</a:t>
            </a:r>
            <a:r>
              <a:rPr lang="en-GB" sz="1400" b="1" baseline="-25000" dirty="0" smtClean="0">
                <a:latin typeface="Comic Sans MS" pitchFamily="66" charset="0"/>
              </a:rPr>
              <a:t>4</a:t>
            </a:r>
          </a:p>
        </p:txBody>
      </p:sp>
    </p:spTree>
    <p:extLst>
      <p:ext uri="{BB962C8B-B14F-4D97-AF65-F5344CB8AC3E}">
        <p14:creationId xmlns:p14="http://schemas.microsoft.com/office/powerpoint/2010/main" val="2428713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Rectangle 1"/>
          <p:cNvSpPr/>
          <p:nvPr/>
        </p:nvSpPr>
        <p:spPr>
          <a:xfrm>
            <a:off x="179512" y="1355300"/>
            <a:ext cx="4248472" cy="4185761"/>
          </a:xfrm>
          <a:prstGeom prst="rect">
            <a:avLst/>
          </a:prstGeom>
          <a:noFill/>
          <a:ln w="12700">
            <a:solidFill>
              <a:schemeClr val="tx1"/>
            </a:solidFill>
          </a:ln>
        </p:spPr>
        <p:txBody>
          <a:bodyPr wrap="square">
            <a:spAutoFit/>
          </a:bodyPr>
          <a:lstStyle/>
          <a:p>
            <a:r>
              <a:rPr lang="en-GB" sz="1400" b="1" u="sng" dirty="0">
                <a:latin typeface="Segoe Print" pitchFamily="2" charset="0"/>
              </a:rPr>
              <a:t>Reaction kinetics</a:t>
            </a:r>
          </a:p>
          <a:p>
            <a:pPr marL="342900" indent="-342900">
              <a:buFont typeface="+mj-lt"/>
              <a:buAutoNum type="arabicPeriod"/>
            </a:pPr>
            <a:r>
              <a:rPr lang="en-GB" sz="1400" dirty="0" smtClean="0">
                <a:latin typeface="Comic Sans MS" pitchFamily="66" charset="0"/>
                <a:cs typeface="Arial" pitchFamily="34" charset="0"/>
              </a:rPr>
              <a:t>To break bonds</a:t>
            </a:r>
          </a:p>
          <a:p>
            <a:pPr marL="342900" indent="-342900">
              <a:buFont typeface="+mj-lt"/>
              <a:buAutoNum type="arabicPeriod"/>
            </a:pPr>
            <a:r>
              <a:rPr lang="en-GB" sz="1400" dirty="0" smtClean="0">
                <a:latin typeface="Comic Sans MS" pitchFamily="66" charset="0"/>
                <a:cs typeface="Arial" pitchFamily="34" charset="0"/>
              </a:rPr>
              <a:t>Bonds are made</a:t>
            </a:r>
          </a:p>
          <a:p>
            <a:pPr marL="342900" indent="-342900">
              <a:buFont typeface="+mj-lt"/>
              <a:buAutoNum type="arabicPeriod"/>
            </a:pPr>
            <a:r>
              <a:rPr lang="en-GB" sz="1400" dirty="0" smtClean="0">
                <a:latin typeface="Comic Sans MS" pitchFamily="66" charset="0"/>
                <a:cs typeface="Arial" pitchFamily="34" charset="0"/>
              </a:rPr>
              <a:t>Endothermic</a:t>
            </a:r>
          </a:p>
          <a:p>
            <a:pPr marL="342900" indent="-342900">
              <a:buFont typeface="+mj-lt"/>
              <a:buAutoNum type="arabicPeriod"/>
            </a:pPr>
            <a:r>
              <a:rPr lang="en-GB" sz="1400" dirty="0" smtClean="0">
                <a:latin typeface="Comic Sans MS" pitchFamily="66" charset="0"/>
                <a:cs typeface="Arial" pitchFamily="34" charset="0"/>
              </a:rPr>
              <a:t>Colder</a:t>
            </a:r>
          </a:p>
          <a:p>
            <a:pPr marL="342900" indent="-342900">
              <a:buFont typeface="+mj-lt"/>
              <a:buAutoNum type="arabicPeriod"/>
            </a:pPr>
            <a:r>
              <a:rPr lang="en-GB" sz="1400" dirty="0" smtClean="0">
                <a:latin typeface="Comic Sans MS" pitchFamily="66" charset="0"/>
                <a:cs typeface="Arial" pitchFamily="34" charset="0"/>
              </a:rPr>
              <a:t>Endothermic</a:t>
            </a:r>
          </a:p>
          <a:p>
            <a:pPr marL="342900" indent="-342900">
              <a:buFont typeface="+mj-lt"/>
              <a:buAutoNum type="arabicPeriod"/>
            </a:pPr>
            <a:r>
              <a:rPr lang="en-GB" sz="1400" dirty="0" smtClean="0">
                <a:latin typeface="Comic Sans MS" pitchFamily="66" charset="0"/>
                <a:cs typeface="Arial" pitchFamily="34" charset="0"/>
              </a:rPr>
              <a:t>Endothermic</a:t>
            </a:r>
          </a:p>
          <a:p>
            <a:pPr marL="342900" indent="-342900">
              <a:buFont typeface="+mj-lt"/>
              <a:buAutoNum type="arabicPeriod"/>
            </a:pPr>
            <a:r>
              <a:rPr lang="en-GB" sz="1400" dirty="0" smtClean="0">
                <a:latin typeface="Comic Sans MS" pitchFamily="66" charset="0"/>
                <a:cs typeface="Arial" pitchFamily="34" charset="0"/>
              </a:rPr>
              <a:t>Yield is never 100% because:</a:t>
            </a:r>
            <a:endParaRPr lang="en-GB" sz="1400" dirty="0">
              <a:latin typeface="Comic Sans MS" pitchFamily="66" charset="0"/>
              <a:cs typeface="Arial" pitchFamily="34" charset="0"/>
            </a:endParaRPr>
          </a:p>
          <a:p>
            <a:pPr marL="341313" indent="-341313">
              <a:buFont typeface="Arial" pitchFamily="34" charset="0"/>
              <a:buChar char="•"/>
            </a:pPr>
            <a:r>
              <a:rPr lang="en-GB" sz="1400" dirty="0" smtClean="0">
                <a:latin typeface="Comic Sans MS" pitchFamily="66" charset="0"/>
                <a:cs typeface="Arial" pitchFamily="34" charset="0"/>
              </a:rPr>
              <a:t>The </a:t>
            </a:r>
            <a:r>
              <a:rPr lang="en-GB" sz="1400" dirty="0">
                <a:latin typeface="Comic Sans MS" pitchFamily="66" charset="0"/>
                <a:cs typeface="Arial" pitchFamily="34" charset="0"/>
              </a:rPr>
              <a:t>reaction may not go to completion because it is reversible</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pPr marL="341313" indent="-341313">
              <a:buFont typeface="Arial" pitchFamily="34" charset="0"/>
              <a:buChar char="•"/>
            </a:pPr>
            <a:r>
              <a:rPr lang="en-GB" sz="1400" dirty="0" smtClean="0">
                <a:latin typeface="Comic Sans MS" pitchFamily="66" charset="0"/>
                <a:cs typeface="Arial" pitchFamily="34" charset="0"/>
              </a:rPr>
              <a:t>Some </a:t>
            </a:r>
            <a:r>
              <a:rPr lang="en-GB" sz="1400" dirty="0">
                <a:latin typeface="Comic Sans MS" pitchFamily="66" charset="0"/>
                <a:cs typeface="Arial" pitchFamily="34" charset="0"/>
              </a:rPr>
              <a:t>of the product may be lost when it is separated from the reaction </a:t>
            </a:r>
            <a:r>
              <a:rPr lang="en-GB" sz="1400" dirty="0" smtClean="0">
                <a:latin typeface="Comic Sans MS" pitchFamily="66" charset="0"/>
                <a:cs typeface="Arial" pitchFamily="34" charset="0"/>
              </a:rPr>
              <a:t>mixture</a:t>
            </a:r>
            <a:endParaRPr lang="en-GB" sz="1400" dirty="0">
              <a:latin typeface="Comic Sans MS" pitchFamily="66" charset="0"/>
              <a:cs typeface="Arial" pitchFamily="34" charset="0"/>
            </a:endParaRPr>
          </a:p>
          <a:p>
            <a:pPr marL="341313" indent="-341313">
              <a:buFont typeface="Arial" pitchFamily="34" charset="0"/>
              <a:buChar char="•"/>
            </a:pPr>
            <a:r>
              <a:rPr lang="en-GB" sz="1400" dirty="0" smtClean="0">
                <a:latin typeface="Comic Sans MS" pitchFamily="66" charset="0"/>
                <a:cs typeface="Arial" pitchFamily="34" charset="0"/>
              </a:rPr>
              <a:t>Some </a:t>
            </a:r>
            <a:r>
              <a:rPr lang="en-GB" sz="1400" dirty="0">
                <a:latin typeface="Comic Sans MS" pitchFamily="66" charset="0"/>
                <a:cs typeface="Arial" pitchFamily="34" charset="0"/>
              </a:rPr>
              <a:t>of the reactants may react in ways different from the expected reaction.</a:t>
            </a:r>
          </a:p>
          <a:p>
            <a:pPr marL="342900" indent="-342900">
              <a:buFont typeface="+mj-lt"/>
              <a:buAutoNum type="arabicPeriod"/>
            </a:pPr>
            <a:endParaRPr lang="en-GB" sz="1400" dirty="0" smtClean="0">
              <a:latin typeface="Comic Sans MS" pitchFamily="66" charset="0"/>
              <a:cs typeface="Arial" pitchFamily="34" charset="0"/>
            </a:endParaRPr>
          </a:p>
          <a:p>
            <a:pPr marL="342900" indent="-342900">
              <a:buFont typeface="+mj-lt"/>
              <a:buAutoNum type="arabicPeriod" startAt="8"/>
            </a:pPr>
            <a:r>
              <a:rPr lang="en-GB" sz="1400" dirty="0" smtClean="0">
                <a:latin typeface="Comic Sans MS" pitchFamily="66" charset="0"/>
                <a:cs typeface="Arial" pitchFamily="34" charset="0"/>
              </a:rPr>
              <a:t> </a:t>
            </a:r>
          </a:p>
          <a:p>
            <a:pPr marL="342900" indent="-342900">
              <a:buFont typeface="+mj-lt"/>
              <a:buAutoNum type="arabicPeriod" startAt="8"/>
            </a:pPr>
            <a:r>
              <a:rPr lang="en-GB" sz="1400" dirty="0">
                <a:latin typeface="Comic Sans MS" pitchFamily="66" charset="0"/>
                <a:cs typeface="Arial" pitchFamily="34" charset="0"/>
              </a:rPr>
              <a:t> </a:t>
            </a:r>
            <a:endParaRPr lang="en-GB" sz="1400" dirty="0" smtClean="0">
              <a:latin typeface="Comic Sans MS" pitchFamily="66" charset="0"/>
              <a:cs typeface="Arial" pitchFamily="34" charset="0"/>
            </a:endParaRPr>
          </a:p>
          <a:p>
            <a:pPr marL="342900" indent="-342900">
              <a:buFont typeface="+mj-lt"/>
              <a:buAutoNum type="arabicPeriod" startAt="8"/>
            </a:pPr>
            <a:endParaRPr lang="en-GB" sz="1400" dirty="0">
              <a:latin typeface="Comic Sans MS" pitchFamily="66" charset="0"/>
              <a:cs typeface="Arial" pitchFamily="34" charset="0"/>
            </a:endParaRPr>
          </a:p>
          <a:p>
            <a:pPr marL="342900" indent="-342900">
              <a:buFont typeface="+mj-lt"/>
              <a:buAutoNum type="arabicPeriod" startAt="8"/>
            </a:pPr>
            <a:r>
              <a:rPr lang="en-GB" sz="1400" dirty="0" smtClean="0">
                <a:latin typeface="Comic Sans MS" pitchFamily="66" charset="0"/>
                <a:cs typeface="Arial" pitchFamily="34" charset="0"/>
              </a:rPr>
              <a:t>Endothermic</a:t>
            </a:r>
          </a:p>
        </p:txBody>
      </p:sp>
      <p:sp>
        <p:nvSpPr>
          <p:cNvPr id="43"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Mark Scheme</a:t>
            </a:r>
            <a:endParaRPr lang="en-GB" sz="5000" b="1" u="sng" dirty="0">
              <a:latin typeface="Segoe Print" pitchFamily="2" charset="0"/>
            </a:endParaRPr>
          </a:p>
        </p:txBody>
      </p:sp>
      <p:sp>
        <p:nvSpPr>
          <p:cNvPr id="11" name="Rectangle 10"/>
          <p:cNvSpPr/>
          <p:nvPr/>
        </p:nvSpPr>
        <p:spPr>
          <a:xfrm>
            <a:off x="4716015" y="1355300"/>
            <a:ext cx="4248472" cy="4401205"/>
          </a:xfrm>
          <a:prstGeom prst="rect">
            <a:avLst/>
          </a:prstGeom>
          <a:noFill/>
          <a:ln w="12700">
            <a:solidFill>
              <a:schemeClr val="tx1"/>
            </a:solidFill>
          </a:ln>
        </p:spPr>
        <p:txBody>
          <a:bodyPr wrap="square">
            <a:spAutoFit/>
          </a:bodyPr>
          <a:lstStyle/>
          <a:p>
            <a:r>
              <a:rPr lang="en-GB" sz="1400" b="1" u="sng" dirty="0">
                <a:latin typeface="Segoe Print" pitchFamily="2" charset="0"/>
              </a:rPr>
              <a:t>Reaction rates</a:t>
            </a:r>
          </a:p>
          <a:p>
            <a:pPr marL="342900" indent="-342900">
              <a:buFont typeface="+mj-lt"/>
              <a:buAutoNum type="arabicPeriod"/>
            </a:pPr>
            <a:r>
              <a:rPr lang="en-GB" sz="1400" dirty="0" smtClean="0">
                <a:latin typeface="Comic Sans MS" pitchFamily="66" charset="0"/>
                <a:cs typeface="Arial" pitchFamily="34" charset="0"/>
              </a:rPr>
              <a:t>Balance (or) Scales</a:t>
            </a:r>
          </a:p>
          <a:p>
            <a:pPr marL="342900" indent="-342900">
              <a:buFont typeface="+mj-lt"/>
              <a:buAutoNum type="arabicPeriod"/>
            </a:pPr>
            <a:r>
              <a:rPr lang="en-GB" sz="1400" dirty="0" smtClean="0">
                <a:latin typeface="Comic Sans MS" pitchFamily="66" charset="0"/>
                <a:cs typeface="Arial" pitchFamily="34" charset="0"/>
              </a:rPr>
              <a:t>There are no reactants remaining</a:t>
            </a:r>
          </a:p>
          <a:p>
            <a:pPr marL="342900" indent="-342900">
              <a:buFont typeface="+mj-lt"/>
              <a:buAutoNum type="arabicPeriod"/>
            </a:pPr>
            <a:r>
              <a:rPr lang="en-GB" sz="1400" dirty="0" smtClean="0">
                <a:latin typeface="Comic Sans MS" pitchFamily="66" charset="0"/>
                <a:cs typeface="Arial" pitchFamily="34" charset="0"/>
              </a:rPr>
              <a:t>Amount of product formed (and) Amount of reactant used.</a:t>
            </a:r>
          </a:p>
          <a:p>
            <a:pPr marL="342900" indent="-342900">
              <a:buFont typeface="+mj-lt"/>
              <a:buAutoNum type="arabicPeriod"/>
            </a:pPr>
            <a:r>
              <a:rPr lang="en-GB" sz="1400" dirty="0">
                <a:latin typeface="Comic Sans MS" pitchFamily="66" charset="0"/>
              </a:rPr>
              <a:t>Reactions occur when particles collide with sufficient energy. The minimum amount of energy required for particles to react on collision is called the activation energy.</a:t>
            </a:r>
          </a:p>
          <a:p>
            <a:pPr marL="342900" indent="-342900">
              <a:buFont typeface="+mj-lt"/>
              <a:buAutoNum type="arabicPeriod"/>
            </a:pPr>
            <a:r>
              <a:rPr lang="en-GB" sz="1400" dirty="0" smtClean="0">
                <a:latin typeface="Comic Sans MS" pitchFamily="66" charset="0"/>
              </a:rPr>
              <a:t>Catalysts lower the activation energy.</a:t>
            </a:r>
          </a:p>
          <a:p>
            <a:pPr marL="342900" indent="-342900">
              <a:buFont typeface="+mj-lt"/>
              <a:buAutoNum type="arabicPeriod"/>
            </a:pPr>
            <a:r>
              <a:rPr lang="en-GB" sz="1400" dirty="0" smtClean="0">
                <a:latin typeface="Comic Sans MS" pitchFamily="66" charset="0"/>
              </a:rPr>
              <a:t>Speeds it up</a:t>
            </a:r>
          </a:p>
          <a:p>
            <a:pPr marL="342900" indent="-342900">
              <a:buFont typeface="+mj-lt"/>
              <a:buAutoNum type="arabicPeriod"/>
            </a:pPr>
            <a:r>
              <a:rPr lang="en-GB" sz="1400" dirty="0" smtClean="0">
                <a:latin typeface="Comic Sans MS" pitchFamily="66" charset="0"/>
              </a:rPr>
              <a:t>Rate increases as </a:t>
            </a:r>
            <a:r>
              <a:rPr lang="en-GB" sz="1400" b="1" dirty="0" smtClean="0">
                <a:latin typeface="Comic Sans MS" pitchFamily="66" charset="0"/>
              </a:rPr>
              <a:t>frequency</a:t>
            </a:r>
            <a:r>
              <a:rPr lang="en-GB" sz="1400" dirty="0" smtClean="0">
                <a:latin typeface="Comic Sans MS" pitchFamily="66" charset="0"/>
              </a:rPr>
              <a:t> and </a:t>
            </a:r>
            <a:r>
              <a:rPr lang="en-GB" sz="1400" b="1" dirty="0" smtClean="0">
                <a:latin typeface="Comic Sans MS" pitchFamily="66" charset="0"/>
              </a:rPr>
              <a:t>energy</a:t>
            </a:r>
            <a:r>
              <a:rPr lang="en-GB" sz="1400" dirty="0" smtClean="0">
                <a:latin typeface="Comic Sans MS" pitchFamily="66" charset="0"/>
              </a:rPr>
              <a:t> of collisions increases.</a:t>
            </a:r>
          </a:p>
          <a:p>
            <a:pPr marL="342900" indent="-342900">
              <a:buFont typeface="+mj-lt"/>
              <a:buAutoNum type="arabicPeriod"/>
            </a:pPr>
            <a:r>
              <a:rPr lang="en-GB" sz="1400" dirty="0">
                <a:latin typeface="Comic Sans MS" pitchFamily="66" charset="0"/>
              </a:rPr>
              <a:t>Rate </a:t>
            </a:r>
            <a:r>
              <a:rPr lang="en-GB" sz="1400" dirty="0" smtClean="0">
                <a:latin typeface="Comic Sans MS" pitchFamily="66" charset="0"/>
              </a:rPr>
              <a:t>decreases </a:t>
            </a:r>
            <a:r>
              <a:rPr lang="en-GB" sz="1400" dirty="0">
                <a:latin typeface="Comic Sans MS" pitchFamily="66" charset="0"/>
              </a:rPr>
              <a:t>as </a:t>
            </a:r>
            <a:r>
              <a:rPr lang="en-GB" sz="1400" dirty="0" smtClean="0">
                <a:latin typeface="Comic Sans MS" pitchFamily="66" charset="0"/>
              </a:rPr>
              <a:t>only the </a:t>
            </a:r>
            <a:r>
              <a:rPr lang="en-GB" sz="1400" b="1" dirty="0" smtClean="0">
                <a:latin typeface="Comic Sans MS" pitchFamily="66" charset="0"/>
              </a:rPr>
              <a:t>frequency</a:t>
            </a:r>
            <a:r>
              <a:rPr lang="en-GB" sz="1400" dirty="0" smtClean="0">
                <a:latin typeface="Comic Sans MS" pitchFamily="66" charset="0"/>
              </a:rPr>
              <a:t> of </a:t>
            </a:r>
            <a:r>
              <a:rPr lang="en-GB" sz="1400" dirty="0">
                <a:latin typeface="Comic Sans MS" pitchFamily="66" charset="0"/>
              </a:rPr>
              <a:t>collisions </a:t>
            </a:r>
            <a:r>
              <a:rPr lang="en-GB" sz="1400" dirty="0" smtClean="0">
                <a:latin typeface="Comic Sans MS" pitchFamily="66" charset="0"/>
              </a:rPr>
              <a:t>decreases.</a:t>
            </a:r>
          </a:p>
          <a:p>
            <a:pPr marL="342900" indent="-342900">
              <a:buFont typeface="+mj-lt"/>
              <a:buAutoNum type="arabicPeriod"/>
            </a:pPr>
            <a:r>
              <a:rPr lang="en-GB" sz="1400" dirty="0">
                <a:latin typeface="Comic Sans MS" pitchFamily="66" charset="0"/>
              </a:rPr>
              <a:t>Rate increases </a:t>
            </a:r>
            <a:r>
              <a:rPr lang="en-GB" sz="1400" dirty="0" smtClean="0">
                <a:latin typeface="Comic Sans MS" pitchFamily="66" charset="0"/>
              </a:rPr>
              <a:t>as only the </a:t>
            </a:r>
            <a:r>
              <a:rPr lang="en-GB" sz="1400" b="1" dirty="0" smtClean="0">
                <a:latin typeface="Comic Sans MS" pitchFamily="66" charset="0"/>
              </a:rPr>
              <a:t>frequency</a:t>
            </a:r>
            <a:r>
              <a:rPr lang="en-GB" sz="1400" dirty="0" smtClean="0">
                <a:latin typeface="Comic Sans MS" pitchFamily="66" charset="0"/>
              </a:rPr>
              <a:t> of </a:t>
            </a:r>
            <a:r>
              <a:rPr lang="en-GB" sz="1400" dirty="0">
                <a:latin typeface="Comic Sans MS" pitchFamily="66" charset="0"/>
              </a:rPr>
              <a:t>collisions increases</a:t>
            </a:r>
            <a:r>
              <a:rPr lang="en-GB" sz="1400" dirty="0" smtClean="0">
                <a:latin typeface="Comic Sans MS" pitchFamily="66" charset="0"/>
              </a:rPr>
              <a:t>.</a:t>
            </a:r>
          </a:p>
          <a:p>
            <a:pPr marL="342900" indent="-342900">
              <a:buFont typeface="+mj-lt"/>
              <a:buAutoNum type="arabicPeriod"/>
            </a:pPr>
            <a:r>
              <a:rPr lang="en-GB" sz="1400" dirty="0">
                <a:latin typeface="Comic Sans MS" pitchFamily="66" charset="0"/>
              </a:rPr>
              <a:t>Rate increases as </a:t>
            </a:r>
            <a:r>
              <a:rPr lang="en-GB" sz="1400" dirty="0" smtClean="0">
                <a:latin typeface="Comic Sans MS" pitchFamily="66" charset="0"/>
              </a:rPr>
              <a:t>the surface area is increased, therefore increasing the </a:t>
            </a:r>
            <a:r>
              <a:rPr lang="en-GB" sz="1400" b="1" dirty="0" smtClean="0">
                <a:latin typeface="Comic Sans MS" pitchFamily="66" charset="0"/>
              </a:rPr>
              <a:t>frequency</a:t>
            </a:r>
            <a:r>
              <a:rPr lang="en-GB" sz="1400" dirty="0" smtClean="0">
                <a:latin typeface="Comic Sans MS" pitchFamily="66" charset="0"/>
              </a:rPr>
              <a:t> of </a:t>
            </a:r>
            <a:r>
              <a:rPr lang="en-GB" sz="1400" dirty="0">
                <a:latin typeface="Comic Sans MS" pitchFamily="66" charset="0"/>
              </a:rPr>
              <a:t>collisions increases</a:t>
            </a:r>
            <a:r>
              <a:rPr lang="en-GB" sz="1400" dirty="0" smtClean="0">
                <a:latin typeface="Comic Sans MS" pitchFamily="66" charset="0"/>
              </a:rPr>
              <a:t>.</a:t>
            </a:r>
            <a:endParaRPr lang="en-GB" sz="1400" dirty="0">
              <a:latin typeface="Comic Sans MS" pitchFamily="66" charset="0"/>
            </a:endParaRPr>
          </a:p>
        </p:txBody>
      </p:sp>
      <p:grpSp>
        <p:nvGrpSpPr>
          <p:cNvPr id="8" name="Group 7"/>
          <p:cNvGrpSpPr/>
          <p:nvPr/>
        </p:nvGrpSpPr>
        <p:grpSpPr>
          <a:xfrm>
            <a:off x="629197" y="4544978"/>
            <a:ext cx="532690" cy="200789"/>
            <a:chOff x="6517890" y="2284787"/>
            <a:chExt cx="532690" cy="200789"/>
          </a:xfrm>
        </p:grpSpPr>
        <p:grpSp>
          <p:nvGrpSpPr>
            <p:cNvPr id="12" name="Group 11"/>
            <p:cNvGrpSpPr/>
            <p:nvPr/>
          </p:nvGrpSpPr>
          <p:grpSpPr>
            <a:xfrm>
              <a:off x="6517890" y="2348885"/>
              <a:ext cx="532690" cy="136691"/>
              <a:chOff x="3921406" y="1804282"/>
              <a:chExt cx="532690" cy="119675"/>
            </a:xfrm>
          </p:grpSpPr>
          <p:sp>
            <p:nvSpPr>
              <p:cNvPr id="16" name="Line 13"/>
              <p:cNvSpPr>
                <a:spLocks noChangeShapeType="1"/>
              </p:cNvSpPr>
              <p:nvPr/>
            </p:nvSpPr>
            <p:spPr bwMode="auto">
              <a:xfrm>
                <a:off x="3921406" y="1804282"/>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0" name="Line 13"/>
              <p:cNvSpPr>
                <a:spLocks noChangeShapeType="1"/>
              </p:cNvSpPr>
              <p:nvPr/>
            </p:nvSpPr>
            <p:spPr bwMode="auto">
              <a:xfrm>
                <a:off x="3921406" y="1867324"/>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sp>
            <p:nvSpPr>
              <p:cNvPr id="21" name="Line 12"/>
              <p:cNvSpPr>
                <a:spLocks noChangeShapeType="1"/>
              </p:cNvSpPr>
              <p:nvPr/>
            </p:nvSpPr>
            <p:spPr bwMode="auto">
              <a:xfrm>
                <a:off x="3921406" y="1867323"/>
                <a:ext cx="142342" cy="56634"/>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grpSp>
        <p:sp>
          <p:nvSpPr>
            <p:cNvPr id="10" name="Line 12"/>
            <p:cNvSpPr>
              <a:spLocks noChangeShapeType="1"/>
            </p:cNvSpPr>
            <p:nvPr/>
          </p:nvSpPr>
          <p:spPr bwMode="auto">
            <a:xfrm>
              <a:off x="6908238" y="2284787"/>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p>
          </p:txBody>
        </p:sp>
      </p:grpSp>
      <p:grpSp>
        <p:nvGrpSpPr>
          <p:cNvPr id="33" name="Group 32"/>
          <p:cNvGrpSpPr/>
          <p:nvPr/>
        </p:nvGrpSpPr>
        <p:grpSpPr>
          <a:xfrm>
            <a:off x="539260" y="4850049"/>
            <a:ext cx="3407607" cy="307777"/>
            <a:chOff x="5469261" y="3049215"/>
            <a:chExt cx="3407607" cy="307777"/>
          </a:xfrm>
        </p:grpSpPr>
        <p:sp>
          <p:nvSpPr>
            <p:cNvPr id="34" name="Rectangle 33"/>
            <p:cNvSpPr/>
            <p:nvPr/>
          </p:nvSpPr>
          <p:spPr>
            <a:xfrm>
              <a:off x="5469261" y="3049215"/>
              <a:ext cx="974947" cy="307777"/>
            </a:xfrm>
            <a:prstGeom prst="rect">
              <a:avLst/>
            </a:prstGeom>
          </p:spPr>
          <p:txBody>
            <a:bodyPr wrap="none">
              <a:spAutoFit/>
            </a:bodyPr>
            <a:lstStyle/>
            <a:p>
              <a:pPr>
                <a:spcBef>
                  <a:spcPct val="50000"/>
                </a:spcBef>
              </a:pPr>
              <a:r>
                <a:rPr lang="en-GB" sz="1400" dirty="0" smtClean="0">
                  <a:latin typeface="Comic Sans MS" pitchFamily="66" charset="0"/>
                </a:rPr>
                <a:t>NH</a:t>
              </a:r>
              <a:r>
                <a:rPr lang="en-GB" sz="1400" baseline="-25000" dirty="0" smtClean="0">
                  <a:latin typeface="Comic Sans MS" pitchFamily="66" charset="0"/>
                </a:rPr>
                <a:t>4</a:t>
              </a:r>
              <a:r>
                <a:rPr lang="en-GB" sz="1400" dirty="0" smtClean="0">
                  <a:latin typeface="Comic Sans MS" pitchFamily="66" charset="0"/>
                </a:rPr>
                <a:t>Cl (s)</a:t>
              </a:r>
              <a:endParaRPr lang="en-US" sz="1400" dirty="0">
                <a:latin typeface="Comic Sans MS" pitchFamily="66" charset="0"/>
              </a:endParaRPr>
            </a:p>
          </p:txBody>
        </p:sp>
        <p:sp>
          <p:nvSpPr>
            <p:cNvPr id="35" name="Rectangle 34"/>
            <p:cNvSpPr/>
            <p:nvPr/>
          </p:nvSpPr>
          <p:spPr>
            <a:xfrm>
              <a:off x="7292780" y="3049215"/>
              <a:ext cx="1584088" cy="307777"/>
            </a:xfrm>
            <a:prstGeom prst="rect">
              <a:avLst/>
            </a:prstGeom>
          </p:spPr>
          <p:txBody>
            <a:bodyPr wrap="none">
              <a:spAutoFit/>
            </a:bodyPr>
            <a:lstStyle/>
            <a:p>
              <a:pPr>
                <a:spcBef>
                  <a:spcPct val="50000"/>
                </a:spcBef>
              </a:pPr>
              <a:r>
                <a:rPr lang="en-GB" sz="1400" dirty="0">
                  <a:latin typeface="Comic Sans MS" pitchFamily="66" charset="0"/>
                </a:rPr>
                <a:t>NH</a:t>
              </a:r>
              <a:r>
                <a:rPr lang="en-GB" sz="1400" baseline="-25000" dirty="0">
                  <a:latin typeface="Comic Sans MS" pitchFamily="66" charset="0"/>
                </a:rPr>
                <a:t>3</a:t>
              </a:r>
              <a:r>
                <a:rPr lang="en-GB" sz="1400" dirty="0">
                  <a:latin typeface="Comic Sans MS" pitchFamily="66" charset="0"/>
                </a:rPr>
                <a:t> </a:t>
              </a:r>
              <a:r>
                <a:rPr lang="en-GB" sz="1400" dirty="0" smtClean="0">
                  <a:latin typeface="Comic Sans MS" pitchFamily="66" charset="0"/>
                </a:rPr>
                <a:t>(g) + </a:t>
              </a:r>
              <a:r>
                <a:rPr lang="en-GB" sz="1400" dirty="0" err="1" smtClean="0">
                  <a:latin typeface="Comic Sans MS" pitchFamily="66" charset="0"/>
                </a:rPr>
                <a:t>HCl</a:t>
              </a:r>
              <a:r>
                <a:rPr lang="en-GB" sz="1400" dirty="0" smtClean="0">
                  <a:latin typeface="Comic Sans MS" pitchFamily="66" charset="0"/>
                </a:rPr>
                <a:t> (g)</a:t>
              </a:r>
              <a:endParaRPr lang="en-US" sz="1400" dirty="0">
                <a:latin typeface="Comic Sans MS" pitchFamily="66" charset="0"/>
              </a:endParaRPr>
            </a:p>
          </p:txBody>
        </p:sp>
        <p:sp>
          <p:nvSpPr>
            <p:cNvPr id="36" name="Line 13"/>
            <p:cNvSpPr>
              <a:spLocks noChangeShapeType="1"/>
            </p:cNvSpPr>
            <p:nvPr/>
          </p:nvSpPr>
          <p:spPr bwMode="auto">
            <a:xfrm>
              <a:off x="6517890" y="3148294"/>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37" name="Line 13"/>
            <p:cNvSpPr>
              <a:spLocks noChangeShapeType="1"/>
            </p:cNvSpPr>
            <p:nvPr/>
          </p:nvSpPr>
          <p:spPr bwMode="auto">
            <a:xfrm>
              <a:off x="6517890" y="3220299"/>
              <a:ext cx="53269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38" name="Line 12"/>
            <p:cNvSpPr>
              <a:spLocks noChangeShapeType="1"/>
            </p:cNvSpPr>
            <p:nvPr/>
          </p:nvSpPr>
          <p:spPr bwMode="auto">
            <a:xfrm>
              <a:off x="6517890" y="3220298"/>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39" name="Line 12"/>
            <p:cNvSpPr>
              <a:spLocks noChangeShapeType="1"/>
            </p:cNvSpPr>
            <p:nvPr/>
          </p:nvSpPr>
          <p:spPr bwMode="auto">
            <a:xfrm>
              <a:off x="6908238" y="3084196"/>
              <a:ext cx="142342" cy="64686"/>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000"/>
            </a:p>
          </p:txBody>
        </p:sp>
      </p:grpSp>
    </p:spTree>
    <p:extLst>
      <p:ext uri="{BB962C8B-B14F-4D97-AF65-F5344CB8AC3E}">
        <p14:creationId xmlns:p14="http://schemas.microsoft.com/office/powerpoint/2010/main" val="4098081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Rectangle 1"/>
          <p:cNvSpPr/>
          <p:nvPr/>
        </p:nvSpPr>
        <p:spPr>
          <a:xfrm>
            <a:off x="179512" y="1355300"/>
            <a:ext cx="4248472" cy="3416320"/>
          </a:xfrm>
          <a:prstGeom prst="rect">
            <a:avLst/>
          </a:prstGeom>
          <a:noFill/>
          <a:ln w="12700">
            <a:solidFill>
              <a:schemeClr val="tx1"/>
            </a:solidFill>
          </a:ln>
        </p:spPr>
        <p:txBody>
          <a:bodyPr wrap="square">
            <a:spAutoFit/>
          </a:bodyPr>
          <a:lstStyle/>
          <a:p>
            <a:r>
              <a:rPr lang="en-GB" sz="1400" b="1" u="sng" dirty="0">
                <a:latin typeface="Segoe Print" pitchFamily="2" charset="0"/>
              </a:rPr>
              <a:t>Acids and Bases</a:t>
            </a:r>
          </a:p>
          <a:p>
            <a:pPr marL="342900" indent="-342900">
              <a:buFont typeface="+mj-lt"/>
              <a:buAutoNum type="arabicPeriod"/>
            </a:pPr>
            <a:r>
              <a:rPr lang="en-GB" sz="1400" dirty="0" smtClean="0">
                <a:latin typeface="Comic Sans MS" pitchFamily="66" charset="0"/>
                <a:cs typeface="Arial" pitchFamily="34" charset="0"/>
              </a:rPr>
              <a:t>pH scale</a:t>
            </a:r>
          </a:p>
          <a:p>
            <a:pPr marL="342900" indent="-342900">
              <a:buFont typeface="+mj-lt"/>
              <a:buAutoNum type="arabicPeriod"/>
            </a:pPr>
            <a:r>
              <a:rPr lang="en-GB" sz="1400" dirty="0" smtClean="0">
                <a:latin typeface="Comic Sans MS" pitchFamily="66" charset="0"/>
                <a:cs typeface="Arial" pitchFamily="34" charset="0"/>
              </a:rPr>
              <a:t>Hydrochloric acid (</a:t>
            </a:r>
            <a:r>
              <a:rPr lang="en-GB" sz="1400" dirty="0" err="1" smtClean="0">
                <a:latin typeface="Comic Sans MS" pitchFamily="66" charset="0"/>
                <a:cs typeface="Arial" pitchFamily="34" charset="0"/>
              </a:rPr>
              <a:t>HCl</a:t>
            </a:r>
            <a:r>
              <a:rPr lang="en-GB" sz="1400" dirty="0" smtClean="0">
                <a:latin typeface="Comic Sans MS" pitchFamily="66" charset="0"/>
                <a:cs typeface="Arial" pitchFamily="34" charset="0"/>
              </a:rPr>
              <a:t>)</a:t>
            </a:r>
          </a:p>
          <a:p>
            <a:pPr marL="342900" indent="-342900">
              <a:buFont typeface="+mj-lt"/>
              <a:buAutoNum type="arabicPeriod"/>
            </a:pPr>
            <a:r>
              <a:rPr lang="en-GB" sz="1400" dirty="0">
                <a:latin typeface="Comic Sans MS" pitchFamily="66" charset="0"/>
                <a:cs typeface="Arial" pitchFamily="34" charset="0"/>
              </a:rPr>
              <a:t>Acids give H</a:t>
            </a:r>
            <a:r>
              <a:rPr lang="en-GB" sz="1400" baseline="30000" dirty="0">
                <a:latin typeface="Comic Sans MS" pitchFamily="66" charset="0"/>
                <a:cs typeface="Arial" pitchFamily="34" charset="0"/>
              </a:rPr>
              <a:t>+</a:t>
            </a:r>
            <a:r>
              <a:rPr lang="en-GB" sz="1400" dirty="0">
                <a:latin typeface="Comic Sans MS" pitchFamily="66" charset="0"/>
                <a:cs typeface="Arial" pitchFamily="34" charset="0"/>
              </a:rPr>
              <a:t> in water</a:t>
            </a:r>
          </a:p>
          <a:p>
            <a:pPr marL="342900" indent="-342900">
              <a:buFont typeface="+mj-lt"/>
              <a:buAutoNum type="arabicPeriod"/>
            </a:pPr>
            <a:r>
              <a:rPr lang="en-GB" sz="1400" dirty="0">
                <a:latin typeface="Comic Sans MS" pitchFamily="66" charset="0"/>
                <a:cs typeface="Arial" pitchFamily="34" charset="0"/>
              </a:rPr>
              <a:t>Alkalis are soluble bases and give </a:t>
            </a:r>
            <a:r>
              <a:rPr lang="en-GB" sz="1400" dirty="0" smtClean="0">
                <a:latin typeface="Comic Sans MS" pitchFamily="66" charset="0"/>
                <a:cs typeface="Arial" pitchFamily="34" charset="0"/>
              </a:rPr>
              <a:t>OH</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a:t>
            </a:r>
            <a:r>
              <a:rPr lang="en-GB" sz="1400" dirty="0">
                <a:latin typeface="Comic Sans MS" pitchFamily="66" charset="0"/>
                <a:cs typeface="Arial" pitchFamily="34" charset="0"/>
              </a:rPr>
              <a:t>in </a:t>
            </a:r>
            <a:r>
              <a:rPr lang="en-GB" sz="1400" dirty="0" smtClean="0">
                <a:latin typeface="Comic Sans MS" pitchFamily="66" charset="0"/>
                <a:cs typeface="Arial" pitchFamily="34" charset="0"/>
              </a:rPr>
              <a:t>water.</a:t>
            </a:r>
          </a:p>
          <a:p>
            <a:pPr marL="342900" indent="-342900">
              <a:buFont typeface="+mj-lt"/>
              <a:buAutoNum type="arabicPeriod"/>
            </a:pPr>
            <a:r>
              <a:rPr lang="en-GB" sz="1400" dirty="0" smtClean="0">
                <a:latin typeface="Comic Sans MS" pitchFamily="66" charset="0"/>
                <a:cs typeface="Arial" pitchFamily="34" charset="0"/>
              </a:rPr>
              <a:t>Hydrogen</a:t>
            </a:r>
          </a:p>
          <a:p>
            <a:pPr marL="342900" indent="-342900">
              <a:buFont typeface="+mj-lt"/>
              <a:buAutoNum type="arabicPeriod"/>
            </a:pPr>
            <a:r>
              <a:rPr lang="en-GB" sz="1400" dirty="0" smtClean="0">
                <a:latin typeface="Comic Sans MS" pitchFamily="66" charset="0"/>
                <a:cs typeface="Arial" pitchFamily="34" charset="0"/>
              </a:rPr>
              <a:t>Squeaky pop (heard when an ignition source is brought near).</a:t>
            </a:r>
          </a:p>
          <a:p>
            <a:pPr marL="342900" indent="-342900">
              <a:buFont typeface="+mj-lt"/>
              <a:buAutoNum type="arabicPeriod"/>
            </a:pPr>
            <a:r>
              <a:rPr lang="en-GB" sz="1400" dirty="0" smtClean="0">
                <a:latin typeface="Comic Sans MS" pitchFamily="66" charset="0"/>
                <a:cs typeface="Arial" pitchFamily="34" charset="0"/>
              </a:rPr>
              <a:t>Sodium nitrate</a:t>
            </a:r>
          </a:p>
          <a:p>
            <a:pPr marL="342900" indent="-342900">
              <a:lnSpc>
                <a:spcPct val="200000"/>
              </a:lnSpc>
              <a:buFont typeface="+mj-lt"/>
              <a:buAutoNum type="arabicPeriod"/>
            </a:pPr>
            <a:r>
              <a:rPr lang="en-GB" sz="1400" dirty="0" smtClean="0">
                <a:latin typeface="Comic Sans MS" pitchFamily="66" charset="0"/>
              </a:rPr>
              <a:t>Mg </a:t>
            </a:r>
            <a:r>
              <a:rPr lang="en-GB" sz="1400" dirty="0">
                <a:latin typeface="Comic Sans MS" pitchFamily="66" charset="0"/>
              </a:rPr>
              <a:t>(s)  +  2</a:t>
            </a:r>
            <a:r>
              <a:rPr lang="en-GB" sz="1400" dirty="0" smtClean="0">
                <a:latin typeface="Comic Sans MS" pitchFamily="66" charset="0"/>
              </a:rPr>
              <a:t>HCl </a:t>
            </a:r>
            <a:r>
              <a:rPr lang="en-GB" sz="1400" dirty="0">
                <a:latin typeface="Comic Sans MS" pitchFamily="66" charset="0"/>
              </a:rPr>
              <a:t>(</a:t>
            </a:r>
            <a:r>
              <a:rPr lang="en-GB" sz="1400" dirty="0" err="1">
                <a:latin typeface="Comic Sans MS" pitchFamily="66" charset="0"/>
              </a:rPr>
              <a:t>aq</a:t>
            </a:r>
            <a:r>
              <a:rPr lang="en-GB" sz="1400" dirty="0">
                <a:latin typeface="Comic Sans MS" pitchFamily="66" charset="0"/>
              </a:rPr>
              <a:t>)  </a:t>
            </a:r>
            <a:r>
              <a:rPr lang="en-GB" sz="1400" dirty="0">
                <a:latin typeface="Comic Sans MS" pitchFamily="66" charset="0"/>
                <a:sym typeface="Wingdings" panose="05000000000000000000" pitchFamily="2" charset="2"/>
              </a:rPr>
              <a:t>  </a:t>
            </a:r>
            <a:r>
              <a:rPr lang="en-GB" sz="1400" dirty="0" smtClean="0">
                <a:latin typeface="Comic Sans MS" pitchFamily="66" charset="0"/>
                <a:sym typeface="Wingdings" panose="05000000000000000000" pitchFamily="2" charset="2"/>
              </a:rPr>
              <a:t>MgCl</a:t>
            </a:r>
            <a:r>
              <a:rPr lang="en-GB" sz="1400" baseline="-25000" dirty="0" smtClean="0">
                <a:latin typeface="Comic Sans MS" pitchFamily="66" charset="0"/>
                <a:sym typeface="Wingdings" panose="05000000000000000000" pitchFamily="2" charset="2"/>
              </a:rPr>
              <a:t>2</a:t>
            </a:r>
            <a:r>
              <a:rPr lang="en-GB" sz="1400" dirty="0" smtClean="0">
                <a:latin typeface="Comic Sans MS" pitchFamily="66" charset="0"/>
                <a:sym typeface="Wingdings" panose="05000000000000000000" pitchFamily="2" charset="2"/>
              </a:rPr>
              <a:t> </a:t>
            </a:r>
            <a:r>
              <a:rPr lang="en-GB" sz="1400" dirty="0">
                <a:latin typeface="Comic Sans MS" pitchFamily="66" charset="0"/>
                <a:sym typeface="Wingdings" panose="05000000000000000000" pitchFamily="2" charset="2"/>
              </a:rPr>
              <a:t>(</a:t>
            </a:r>
            <a:r>
              <a:rPr lang="en-GB" sz="1400" dirty="0" err="1">
                <a:latin typeface="Comic Sans MS" pitchFamily="66" charset="0"/>
                <a:sym typeface="Wingdings" panose="05000000000000000000" pitchFamily="2" charset="2"/>
              </a:rPr>
              <a:t>aq</a:t>
            </a:r>
            <a:r>
              <a:rPr lang="en-GB" sz="1400" dirty="0">
                <a:latin typeface="Comic Sans MS" pitchFamily="66" charset="0"/>
                <a:sym typeface="Wingdings" panose="05000000000000000000" pitchFamily="2" charset="2"/>
              </a:rPr>
              <a:t>)  +  </a:t>
            </a:r>
            <a:r>
              <a:rPr lang="en-GB" sz="1400" dirty="0" smtClean="0">
                <a:latin typeface="Comic Sans MS" pitchFamily="66" charset="0"/>
                <a:sym typeface="Wingdings" panose="05000000000000000000" pitchFamily="2" charset="2"/>
              </a:rPr>
              <a:t>H</a:t>
            </a:r>
            <a:r>
              <a:rPr lang="en-GB" sz="1400" baseline="-25000" dirty="0" smtClean="0">
                <a:latin typeface="Comic Sans MS" pitchFamily="66" charset="0"/>
                <a:sym typeface="Wingdings" panose="05000000000000000000" pitchFamily="2" charset="2"/>
              </a:rPr>
              <a:t>2</a:t>
            </a:r>
            <a:r>
              <a:rPr lang="en-GB" sz="1400" dirty="0" smtClean="0">
                <a:latin typeface="Comic Sans MS" pitchFamily="66" charset="0"/>
                <a:sym typeface="Wingdings" panose="05000000000000000000" pitchFamily="2" charset="2"/>
              </a:rPr>
              <a:t> </a:t>
            </a:r>
            <a:r>
              <a:rPr lang="en-GB" sz="1400" dirty="0">
                <a:latin typeface="Comic Sans MS" pitchFamily="66" charset="0"/>
                <a:sym typeface="Wingdings" panose="05000000000000000000" pitchFamily="2" charset="2"/>
              </a:rPr>
              <a:t>(</a:t>
            </a:r>
            <a:r>
              <a:rPr lang="en-GB" sz="1400" dirty="0" smtClean="0">
                <a:latin typeface="Comic Sans MS" pitchFamily="66" charset="0"/>
                <a:sym typeface="Wingdings" panose="05000000000000000000" pitchFamily="2" charset="2"/>
              </a:rPr>
              <a:t>g)</a:t>
            </a:r>
          </a:p>
          <a:p>
            <a:pPr marL="342900" indent="-342900">
              <a:lnSpc>
                <a:spcPct val="200000"/>
              </a:lnSpc>
              <a:buFont typeface="+mj-lt"/>
              <a:buAutoNum type="arabicPeriod"/>
            </a:pPr>
            <a:r>
              <a:rPr lang="en-GB" sz="1200" dirty="0" smtClean="0">
                <a:latin typeface="Comic Sans MS" pitchFamily="66" charset="0"/>
              </a:rPr>
              <a:t>Al</a:t>
            </a:r>
            <a:r>
              <a:rPr lang="en-GB" sz="1200" baseline="-25000" dirty="0" smtClean="0">
                <a:latin typeface="Comic Sans MS" pitchFamily="66" charset="0"/>
              </a:rPr>
              <a:t>2</a:t>
            </a:r>
            <a:r>
              <a:rPr lang="en-GB" sz="1200" dirty="0" smtClean="0">
                <a:latin typeface="Comic Sans MS" pitchFamily="66" charset="0"/>
              </a:rPr>
              <a:t>O</a:t>
            </a:r>
            <a:r>
              <a:rPr lang="en-GB" sz="1200" baseline="-25000" dirty="0" smtClean="0">
                <a:latin typeface="Comic Sans MS" pitchFamily="66" charset="0"/>
              </a:rPr>
              <a:t>3</a:t>
            </a:r>
            <a:r>
              <a:rPr lang="en-GB" sz="1200" dirty="0" smtClean="0">
                <a:latin typeface="Comic Sans MS" pitchFamily="66" charset="0"/>
              </a:rPr>
              <a:t> (s</a:t>
            </a:r>
            <a:r>
              <a:rPr lang="en-GB" sz="1200" dirty="0">
                <a:latin typeface="Comic Sans MS" pitchFamily="66" charset="0"/>
              </a:rPr>
              <a:t>)  +  </a:t>
            </a:r>
            <a:r>
              <a:rPr lang="en-GB" sz="1200" dirty="0" smtClean="0">
                <a:latin typeface="Comic Sans MS" pitchFamily="66" charset="0"/>
              </a:rPr>
              <a:t>6HCl (</a:t>
            </a:r>
            <a:r>
              <a:rPr lang="en-GB" sz="1200" dirty="0" err="1" smtClean="0">
                <a:latin typeface="Comic Sans MS" pitchFamily="66" charset="0"/>
              </a:rPr>
              <a:t>aq</a:t>
            </a:r>
            <a:r>
              <a:rPr lang="en-GB" sz="1200" dirty="0">
                <a:latin typeface="Comic Sans MS" pitchFamily="66" charset="0"/>
              </a:rPr>
              <a:t>)  </a:t>
            </a:r>
            <a:r>
              <a:rPr lang="en-GB" sz="1200" dirty="0">
                <a:latin typeface="Comic Sans MS" pitchFamily="66" charset="0"/>
                <a:sym typeface="Wingdings" panose="05000000000000000000" pitchFamily="2" charset="2"/>
              </a:rPr>
              <a:t>  </a:t>
            </a:r>
            <a:r>
              <a:rPr lang="en-GB" sz="1200" dirty="0" smtClean="0">
                <a:latin typeface="Comic Sans MS" pitchFamily="66" charset="0"/>
                <a:sym typeface="Wingdings" panose="05000000000000000000" pitchFamily="2" charset="2"/>
              </a:rPr>
              <a:t>2AlCl</a:t>
            </a:r>
            <a:r>
              <a:rPr lang="en-GB" sz="1200" baseline="-25000" dirty="0" smtClean="0">
                <a:latin typeface="Comic Sans MS" pitchFamily="66" charset="0"/>
                <a:sym typeface="Wingdings" panose="05000000000000000000" pitchFamily="2" charset="2"/>
              </a:rPr>
              <a:t>3</a:t>
            </a:r>
            <a:r>
              <a:rPr lang="en-GB" sz="1200" dirty="0" smtClean="0">
                <a:latin typeface="Comic Sans MS" pitchFamily="66" charset="0"/>
                <a:sym typeface="Wingdings" panose="05000000000000000000" pitchFamily="2" charset="2"/>
              </a:rPr>
              <a:t> (</a:t>
            </a:r>
            <a:r>
              <a:rPr lang="en-GB" sz="1200" dirty="0" err="1" smtClean="0">
                <a:latin typeface="Comic Sans MS" pitchFamily="66" charset="0"/>
                <a:sym typeface="Wingdings" panose="05000000000000000000" pitchFamily="2" charset="2"/>
              </a:rPr>
              <a:t>aq</a:t>
            </a:r>
            <a:r>
              <a:rPr lang="en-GB" sz="1200" dirty="0">
                <a:latin typeface="Comic Sans MS" pitchFamily="66" charset="0"/>
                <a:sym typeface="Wingdings" panose="05000000000000000000" pitchFamily="2" charset="2"/>
              </a:rPr>
              <a:t>)  + </a:t>
            </a:r>
            <a:r>
              <a:rPr lang="en-GB" sz="1200" dirty="0" smtClean="0">
                <a:latin typeface="Comic Sans MS" pitchFamily="66" charset="0"/>
                <a:sym typeface="Wingdings" panose="05000000000000000000" pitchFamily="2" charset="2"/>
              </a:rPr>
              <a:t> 3H</a:t>
            </a:r>
            <a:r>
              <a:rPr lang="en-GB" sz="1200" baseline="-25000" dirty="0" smtClean="0">
                <a:latin typeface="Comic Sans MS" pitchFamily="66" charset="0"/>
                <a:sym typeface="Wingdings" panose="05000000000000000000" pitchFamily="2" charset="2"/>
              </a:rPr>
              <a:t>2</a:t>
            </a:r>
            <a:r>
              <a:rPr lang="en-GB" sz="1200" dirty="0" smtClean="0">
                <a:latin typeface="Comic Sans MS" pitchFamily="66" charset="0"/>
                <a:sym typeface="Wingdings" panose="05000000000000000000" pitchFamily="2" charset="2"/>
              </a:rPr>
              <a:t>O </a:t>
            </a:r>
            <a:r>
              <a:rPr lang="en-GB" sz="1200" dirty="0">
                <a:latin typeface="Comic Sans MS" pitchFamily="66" charset="0"/>
                <a:sym typeface="Wingdings" panose="05000000000000000000" pitchFamily="2" charset="2"/>
              </a:rPr>
              <a:t>(</a:t>
            </a:r>
            <a:r>
              <a:rPr lang="en-GB" sz="1200" dirty="0" smtClean="0">
                <a:latin typeface="Comic Sans MS" pitchFamily="66" charset="0"/>
                <a:sym typeface="Wingdings" panose="05000000000000000000" pitchFamily="2" charset="2"/>
              </a:rPr>
              <a:t>l)</a:t>
            </a:r>
          </a:p>
          <a:p>
            <a:pPr marL="342900" indent="-342900">
              <a:lnSpc>
                <a:spcPct val="200000"/>
              </a:lnSpc>
              <a:buFont typeface="+mj-lt"/>
              <a:buAutoNum type="arabicPeriod"/>
            </a:pPr>
            <a:r>
              <a:rPr lang="en-GB" sz="1200" dirty="0" smtClean="0">
                <a:latin typeface="Comic Sans MS" pitchFamily="66" charset="0"/>
              </a:rPr>
              <a:t>Na</a:t>
            </a:r>
            <a:r>
              <a:rPr lang="en-GB" sz="1200" baseline="-25000" dirty="0" smtClean="0">
                <a:latin typeface="Comic Sans MS" pitchFamily="66" charset="0"/>
              </a:rPr>
              <a:t>2</a:t>
            </a:r>
            <a:r>
              <a:rPr lang="en-GB" sz="1200" dirty="0" smtClean="0">
                <a:latin typeface="Comic Sans MS" pitchFamily="66" charset="0"/>
              </a:rPr>
              <a:t>O </a:t>
            </a:r>
            <a:r>
              <a:rPr lang="en-GB" sz="1200" dirty="0">
                <a:latin typeface="Comic Sans MS" pitchFamily="66" charset="0"/>
              </a:rPr>
              <a:t>(s)  +  </a:t>
            </a:r>
            <a:r>
              <a:rPr lang="en-GB" sz="1200" dirty="0" smtClean="0">
                <a:latin typeface="Comic Sans MS" pitchFamily="66" charset="0"/>
              </a:rPr>
              <a:t>H</a:t>
            </a:r>
            <a:r>
              <a:rPr lang="en-GB" sz="1200" baseline="-25000" dirty="0" smtClean="0">
                <a:latin typeface="Comic Sans MS" pitchFamily="66" charset="0"/>
              </a:rPr>
              <a:t>2</a:t>
            </a:r>
            <a:r>
              <a:rPr lang="en-GB" sz="1200" dirty="0" smtClean="0">
                <a:latin typeface="Comic Sans MS" pitchFamily="66" charset="0"/>
              </a:rPr>
              <a:t>SO</a:t>
            </a:r>
            <a:r>
              <a:rPr lang="en-GB" sz="1200" baseline="-25000" dirty="0" smtClean="0">
                <a:latin typeface="Comic Sans MS" pitchFamily="66" charset="0"/>
              </a:rPr>
              <a:t>4</a:t>
            </a:r>
            <a:r>
              <a:rPr lang="en-GB" sz="1200" dirty="0" smtClean="0">
                <a:latin typeface="Comic Sans MS" pitchFamily="66" charset="0"/>
              </a:rPr>
              <a:t> </a:t>
            </a:r>
            <a:r>
              <a:rPr lang="en-GB" sz="1200" dirty="0">
                <a:latin typeface="Comic Sans MS" pitchFamily="66" charset="0"/>
              </a:rPr>
              <a:t>(</a:t>
            </a:r>
            <a:r>
              <a:rPr lang="en-GB" sz="1200" dirty="0" err="1">
                <a:latin typeface="Comic Sans MS" pitchFamily="66" charset="0"/>
              </a:rPr>
              <a:t>aq</a:t>
            </a:r>
            <a:r>
              <a:rPr lang="en-GB" sz="1200" dirty="0">
                <a:latin typeface="Comic Sans MS" pitchFamily="66" charset="0"/>
              </a:rPr>
              <a:t>)  </a:t>
            </a:r>
            <a:r>
              <a:rPr lang="en-GB" sz="1200" dirty="0" smtClean="0">
                <a:latin typeface="Comic Sans MS" pitchFamily="66" charset="0"/>
                <a:sym typeface="Wingdings" panose="05000000000000000000" pitchFamily="2" charset="2"/>
              </a:rPr>
              <a:t></a:t>
            </a:r>
            <a:r>
              <a:rPr lang="en-GB" sz="1200" dirty="0">
                <a:latin typeface="Comic Sans MS" pitchFamily="66" charset="0"/>
                <a:cs typeface="Arial" pitchFamily="34" charset="0"/>
                <a:sym typeface="Wingdings" panose="05000000000000000000" pitchFamily="2" charset="2"/>
              </a:rPr>
              <a:t> </a:t>
            </a:r>
            <a:r>
              <a:rPr lang="en-GB" sz="1200" dirty="0" smtClean="0">
                <a:latin typeface="Comic Sans MS" pitchFamily="66" charset="0"/>
                <a:cs typeface="Arial" pitchFamily="34" charset="0"/>
                <a:sym typeface="Wingdings" panose="05000000000000000000" pitchFamily="2" charset="2"/>
              </a:rPr>
              <a:t> Na</a:t>
            </a:r>
            <a:r>
              <a:rPr lang="en-GB" sz="1200" baseline="-25000" dirty="0" smtClean="0">
                <a:latin typeface="Comic Sans MS" pitchFamily="66" charset="0"/>
                <a:cs typeface="Arial" pitchFamily="34" charset="0"/>
                <a:sym typeface="Wingdings" panose="05000000000000000000" pitchFamily="2" charset="2"/>
              </a:rPr>
              <a:t>2</a:t>
            </a:r>
            <a:r>
              <a:rPr lang="en-GB" sz="1200" dirty="0" smtClean="0">
                <a:latin typeface="Comic Sans MS" pitchFamily="66" charset="0"/>
                <a:cs typeface="Arial" pitchFamily="34" charset="0"/>
                <a:sym typeface="Wingdings" panose="05000000000000000000" pitchFamily="2" charset="2"/>
              </a:rPr>
              <a:t>SO</a:t>
            </a:r>
            <a:r>
              <a:rPr lang="en-GB" sz="1200" baseline="-25000" dirty="0" smtClean="0">
                <a:latin typeface="Comic Sans MS" pitchFamily="66" charset="0"/>
                <a:cs typeface="Arial" pitchFamily="34" charset="0"/>
                <a:sym typeface="Wingdings" panose="05000000000000000000" pitchFamily="2" charset="2"/>
              </a:rPr>
              <a:t>4</a:t>
            </a:r>
            <a:r>
              <a:rPr lang="en-GB" sz="1200" dirty="0" smtClean="0">
                <a:latin typeface="Comic Sans MS" pitchFamily="66" charset="0"/>
                <a:cs typeface="Arial" pitchFamily="34" charset="0"/>
                <a:sym typeface="Wingdings" panose="05000000000000000000" pitchFamily="2" charset="2"/>
              </a:rPr>
              <a:t> (</a:t>
            </a:r>
            <a:r>
              <a:rPr lang="en-GB" sz="1200" dirty="0" err="1" smtClean="0">
                <a:latin typeface="Comic Sans MS" pitchFamily="66" charset="0"/>
                <a:cs typeface="Arial" pitchFamily="34" charset="0"/>
                <a:sym typeface="Wingdings" panose="05000000000000000000" pitchFamily="2" charset="2"/>
              </a:rPr>
              <a:t>aq</a:t>
            </a:r>
            <a:r>
              <a:rPr lang="en-GB" sz="1200" dirty="0" smtClean="0">
                <a:latin typeface="Comic Sans MS" pitchFamily="66" charset="0"/>
                <a:cs typeface="Arial" pitchFamily="34" charset="0"/>
                <a:sym typeface="Wingdings" panose="05000000000000000000" pitchFamily="2" charset="2"/>
              </a:rPr>
              <a:t>)  +  H</a:t>
            </a:r>
            <a:r>
              <a:rPr lang="en-GB" sz="1200" baseline="-25000" dirty="0" smtClean="0">
                <a:latin typeface="Comic Sans MS" pitchFamily="66" charset="0"/>
                <a:cs typeface="Arial" pitchFamily="34" charset="0"/>
                <a:sym typeface="Wingdings" panose="05000000000000000000" pitchFamily="2" charset="2"/>
              </a:rPr>
              <a:t>2</a:t>
            </a:r>
            <a:r>
              <a:rPr lang="en-GB" sz="1200" dirty="0" smtClean="0">
                <a:latin typeface="Comic Sans MS" pitchFamily="66" charset="0"/>
                <a:cs typeface="Arial" pitchFamily="34" charset="0"/>
                <a:sym typeface="Wingdings" panose="05000000000000000000" pitchFamily="2" charset="2"/>
              </a:rPr>
              <a:t>O (l)</a:t>
            </a:r>
            <a:endParaRPr lang="en-GB" sz="1200" dirty="0">
              <a:latin typeface="Comic Sans MS" pitchFamily="66" charset="0"/>
              <a:sym typeface="Wingdings" panose="05000000000000000000" pitchFamily="2" charset="2"/>
            </a:endParaRPr>
          </a:p>
        </p:txBody>
      </p:sp>
      <p:sp>
        <p:nvSpPr>
          <p:cNvPr id="43"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Mark Scheme</a:t>
            </a:r>
            <a:endParaRPr lang="en-GB" sz="5000" b="1" u="sng" dirty="0">
              <a:latin typeface="Segoe Print" pitchFamily="2" charset="0"/>
            </a:endParaRPr>
          </a:p>
        </p:txBody>
      </p:sp>
      <p:sp>
        <p:nvSpPr>
          <p:cNvPr id="11" name="Rectangle 10"/>
          <p:cNvSpPr/>
          <p:nvPr/>
        </p:nvSpPr>
        <p:spPr>
          <a:xfrm>
            <a:off x="4716015" y="1355300"/>
            <a:ext cx="4248472" cy="3108543"/>
          </a:xfrm>
          <a:prstGeom prst="rect">
            <a:avLst/>
          </a:prstGeom>
          <a:noFill/>
          <a:ln w="12700">
            <a:solidFill>
              <a:schemeClr val="tx1"/>
            </a:solidFill>
          </a:ln>
        </p:spPr>
        <p:txBody>
          <a:bodyPr wrap="square">
            <a:spAutoFit/>
          </a:bodyPr>
          <a:lstStyle/>
          <a:p>
            <a:r>
              <a:rPr lang="en-GB" sz="1400" b="1" u="sng" dirty="0" smtClean="0">
                <a:latin typeface="Segoe Print" pitchFamily="2" charset="0"/>
              </a:rPr>
              <a:t>Salts</a:t>
            </a:r>
            <a:endParaRPr lang="en-GB" sz="1400" b="1" u="sng" dirty="0">
              <a:latin typeface="Segoe Print" pitchFamily="2" charset="0"/>
            </a:endParaRPr>
          </a:p>
          <a:p>
            <a:pPr marL="342900" indent="-342900">
              <a:buFont typeface="+mj-lt"/>
              <a:buAutoNum type="arabicPeriod"/>
            </a:pPr>
            <a:r>
              <a:rPr lang="en-GB" sz="1400" dirty="0" smtClean="0">
                <a:latin typeface="Comic Sans MS" pitchFamily="66" charset="0"/>
                <a:cs typeface="Arial" pitchFamily="34" charset="0"/>
              </a:rPr>
              <a:t>Temperature would stop rising – </a:t>
            </a:r>
            <a:r>
              <a:rPr lang="en-GB" sz="1400" i="1" dirty="0" smtClean="0">
                <a:latin typeface="Comic Sans MS" pitchFamily="66" charset="0"/>
                <a:cs typeface="Arial" pitchFamily="34" charset="0"/>
              </a:rPr>
              <a:t>other</a:t>
            </a:r>
          </a:p>
          <a:p>
            <a:pPr marL="342900" indent="-342900">
              <a:buFont typeface="+mj-lt"/>
              <a:buAutoNum type="arabicPeriod"/>
            </a:pPr>
            <a:r>
              <a:rPr lang="en-GB" sz="1400" dirty="0" smtClean="0">
                <a:latin typeface="Comic Sans MS" pitchFamily="66" charset="0"/>
              </a:rPr>
              <a:t>Filter paper + filter funnel + conical flask</a:t>
            </a:r>
          </a:p>
          <a:p>
            <a:pPr marL="342900" indent="-342900">
              <a:buFont typeface="+mj-lt"/>
              <a:buAutoNum type="arabicPeriod"/>
            </a:pPr>
            <a:r>
              <a:rPr lang="en-GB" sz="1400" dirty="0" smtClean="0">
                <a:latin typeface="Comic Sans MS" pitchFamily="66" charset="0"/>
              </a:rPr>
              <a:t>Filtering</a:t>
            </a:r>
          </a:p>
          <a:p>
            <a:pPr marL="342900" indent="-342900">
              <a:buFont typeface="+mj-lt"/>
              <a:buAutoNum type="arabicPeriod"/>
            </a:pPr>
            <a:r>
              <a:rPr lang="en-GB" sz="1400" dirty="0" smtClean="0">
                <a:latin typeface="Comic Sans MS" pitchFamily="66" charset="0"/>
              </a:rPr>
              <a:t>Leave to evaporate</a:t>
            </a:r>
          </a:p>
          <a:p>
            <a:pPr marL="342900" indent="-342900">
              <a:buFont typeface="+mj-lt"/>
              <a:buAutoNum type="arabicPeriod"/>
            </a:pPr>
            <a:r>
              <a:rPr lang="en-GB" sz="1400" dirty="0" smtClean="0">
                <a:latin typeface="Comic Sans MS" pitchFamily="66" charset="0"/>
              </a:rPr>
              <a:t>Nickel metal, Ni (s)</a:t>
            </a:r>
          </a:p>
          <a:p>
            <a:pPr marL="342900" indent="-342900">
              <a:buFont typeface="+mj-lt"/>
              <a:buAutoNum type="arabicPeriod"/>
            </a:pPr>
            <a:r>
              <a:rPr lang="en-GB" sz="1400" dirty="0" smtClean="0">
                <a:latin typeface="Comic Sans MS" pitchFamily="66" charset="0"/>
              </a:rPr>
              <a:t>NiSO</a:t>
            </a:r>
            <a:r>
              <a:rPr lang="en-GB" sz="1400" baseline="-25000" dirty="0" smtClean="0">
                <a:latin typeface="Comic Sans MS" pitchFamily="66" charset="0"/>
              </a:rPr>
              <a:t>4</a:t>
            </a:r>
          </a:p>
          <a:p>
            <a:pPr marL="342900" indent="-342900">
              <a:buFont typeface="+mj-lt"/>
              <a:buAutoNum type="arabicPeriod"/>
            </a:pPr>
            <a:r>
              <a:rPr lang="en-GB" sz="1400" dirty="0">
                <a:latin typeface="Comic Sans MS" pitchFamily="66" charset="0"/>
              </a:rPr>
              <a:t> </a:t>
            </a:r>
            <a:endParaRPr lang="en-GB" sz="1400" dirty="0" smtClean="0">
              <a:latin typeface="Comic Sans MS" pitchFamily="66" charset="0"/>
            </a:endParaRPr>
          </a:p>
          <a:p>
            <a:pPr marL="342900" indent="-342900">
              <a:buFont typeface="+mj-lt"/>
              <a:buAutoNum type="arabicPeriod"/>
            </a:pPr>
            <a:endParaRPr lang="en-GB" sz="1400" dirty="0">
              <a:latin typeface="Comic Sans MS" pitchFamily="66" charset="0"/>
            </a:endParaRPr>
          </a:p>
          <a:p>
            <a:pPr marL="342900" indent="-342900">
              <a:buFont typeface="+mj-lt"/>
              <a:buAutoNum type="arabicPeriod"/>
            </a:pPr>
            <a:endParaRPr lang="en-GB" sz="1400" dirty="0" smtClean="0">
              <a:latin typeface="Comic Sans MS" pitchFamily="66" charset="0"/>
            </a:endParaRPr>
          </a:p>
          <a:p>
            <a:pPr marL="342900" indent="-342900">
              <a:buFont typeface="+mj-lt"/>
              <a:buAutoNum type="arabicPeriod"/>
            </a:pPr>
            <a:endParaRPr lang="en-GB" sz="1400" dirty="0">
              <a:latin typeface="Comic Sans MS" pitchFamily="66" charset="0"/>
            </a:endParaRPr>
          </a:p>
          <a:p>
            <a:pPr marL="342900" indent="-342900">
              <a:buFont typeface="+mj-lt"/>
              <a:buAutoNum type="arabicPeriod"/>
            </a:pPr>
            <a:r>
              <a:rPr lang="en-GB" sz="1400" dirty="0" err="1" smtClean="0">
                <a:latin typeface="Comic Sans MS" pitchFamily="66" charset="0"/>
              </a:rPr>
              <a:t>AgCl</a:t>
            </a:r>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Filtering</a:t>
            </a:r>
          </a:p>
          <a:p>
            <a:pPr marL="342900" indent="-342900">
              <a:buFont typeface="+mj-lt"/>
              <a:buAutoNum type="arabicPeriod"/>
            </a:pPr>
            <a:r>
              <a:rPr lang="en-GB" sz="1400" dirty="0" smtClean="0">
                <a:latin typeface="Comic Sans MS" pitchFamily="66" charset="0"/>
              </a:rPr>
              <a:t>lead sulphate (and) sodium nitrate</a:t>
            </a:r>
          </a:p>
        </p:txBody>
      </p:sp>
      <p:grpSp>
        <p:nvGrpSpPr>
          <p:cNvPr id="22" name="Group 21"/>
          <p:cNvGrpSpPr/>
          <p:nvPr/>
        </p:nvGrpSpPr>
        <p:grpSpPr>
          <a:xfrm>
            <a:off x="4716015" y="3068960"/>
            <a:ext cx="4248472" cy="552891"/>
            <a:chOff x="617538" y="1763712"/>
            <a:chExt cx="8115300" cy="700088"/>
          </a:xfrm>
        </p:grpSpPr>
        <p:sp>
          <p:nvSpPr>
            <p:cNvPr id="23" name="Rectangle 4"/>
            <p:cNvSpPr>
              <a:spLocks noChangeArrowheads="1"/>
            </p:cNvSpPr>
            <p:nvPr/>
          </p:nvSpPr>
          <p:spPr bwMode="auto">
            <a:xfrm>
              <a:off x="7086601" y="1763712"/>
              <a:ext cx="1646237" cy="700088"/>
            </a:xfrm>
            <a:prstGeom prst="rect">
              <a:avLst/>
            </a:prstGeom>
            <a:no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i="1" dirty="0" smtClean="0">
                  <a:latin typeface="Comic Sans MS" pitchFamily="66" charset="0"/>
                </a:rPr>
                <a:t>sodium nitrate</a:t>
              </a:r>
              <a:endParaRPr lang="en-GB" sz="1200" i="1" dirty="0">
                <a:latin typeface="Comic Sans MS" pitchFamily="66" charset="0"/>
              </a:endParaRPr>
            </a:p>
          </p:txBody>
        </p:sp>
        <p:sp>
          <p:nvSpPr>
            <p:cNvPr id="24" name="Rectangle 5"/>
            <p:cNvSpPr>
              <a:spLocks noChangeArrowheads="1"/>
            </p:cNvSpPr>
            <p:nvPr/>
          </p:nvSpPr>
          <p:spPr bwMode="auto">
            <a:xfrm>
              <a:off x="6704013" y="1763712"/>
              <a:ext cx="382587" cy="700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i="1">
                  <a:latin typeface="Comic Sans MS" pitchFamily="66" charset="0"/>
                </a:rPr>
                <a:t>+</a:t>
              </a:r>
            </a:p>
          </p:txBody>
        </p:sp>
        <p:sp>
          <p:nvSpPr>
            <p:cNvPr id="25" name="Rectangle 6"/>
            <p:cNvSpPr>
              <a:spLocks noChangeArrowheads="1"/>
            </p:cNvSpPr>
            <p:nvPr/>
          </p:nvSpPr>
          <p:spPr bwMode="auto">
            <a:xfrm>
              <a:off x="4930774" y="1763712"/>
              <a:ext cx="1773239" cy="700088"/>
            </a:xfrm>
            <a:prstGeom prst="rect">
              <a:avLst/>
            </a:prstGeom>
            <a:no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i="1" dirty="0" smtClean="0">
                  <a:latin typeface="Comic Sans MS" pitchFamily="66" charset="0"/>
                </a:rPr>
                <a:t>silver chloride</a:t>
              </a:r>
              <a:endParaRPr lang="en-GB" sz="1200" i="1" dirty="0">
                <a:latin typeface="Comic Sans MS" pitchFamily="66" charset="0"/>
              </a:endParaRPr>
            </a:p>
          </p:txBody>
        </p:sp>
        <p:grpSp>
          <p:nvGrpSpPr>
            <p:cNvPr id="26" name="Group 7"/>
            <p:cNvGrpSpPr>
              <a:grpSpLocks/>
            </p:cNvGrpSpPr>
            <p:nvPr/>
          </p:nvGrpSpPr>
          <p:grpSpPr bwMode="auto">
            <a:xfrm>
              <a:off x="617538" y="1763712"/>
              <a:ext cx="4313237" cy="700088"/>
              <a:chOff x="288" y="1104"/>
              <a:chExt cx="2717" cy="441"/>
            </a:xfrm>
          </p:grpSpPr>
          <p:sp>
            <p:nvSpPr>
              <p:cNvPr id="27" name="Rectangle 8"/>
              <p:cNvSpPr>
                <a:spLocks noChangeArrowheads="1"/>
              </p:cNvSpPr>
              <p:nvPr/>
            </p:nvSpPr>
            <p:spPr bwMode="auto">
              <a:xfrm>
                <a:off x="2735" y="1104"/>
                <a:ext cx="270"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US" sz="1200" i="1">
                    <a:latin typeface="Comic Sans MS" pitchFamily="66" charset="0"/>
                    <a:sym typeface="Monotype Sorts" pitchFamily="2" charset="2"/>
                  </a:rPr>
                  <a:t></a:t>
                </a:r>
                <a:endParaRPr lang="en-GB" sz="1200" i="1">
                  <a:latin typeface="Comic Sans MS" pitchFamily="66" charset="0"/>
                  <a:sym typeface="Monotype Sorts" pitchFamily="2" charset="2"/>
                </a:endParaRPr>
              </a:p>
            </p:txBody>
          </p:sp>
          <p:grpSp>
            <p:nvGrpSpPr>
              <p:cNvPr id="28" name="Group 9"/>
              <p:cNvGrpSpPr>
                <a:grpSpLocks/>
              </p:cNvGrpSpPr>
              <p:nvPr/>
            </p:nvGrpSpPr>
            <p:grpSpPr bwMode="auto">
              <a:xfrm>
                <a:off x="288" y="1104"/>
                <a:ext cx="2447" cy="441"/>
                <a:chOff x="288" y="1104"/>
                <a:chExt cx="2447" cy="441"/>
              </a:xfrm>
            </p:grpSpPr>
            <p:sp>
              <p:nvSpPr>
                <p:cNvPr id="29" name="Rectangle 10"/>
                <p:cNvSpPr>
                  <a:spLocks noChangeArrowheads="1"/>
                </p:cNvSpPr>
                <p:nvPr/>
              </p:nvSpPr>
              <p:spPr bwMode="auto">
                <a:xfrm>
                  <a:off x="1619" y="1104"/>
                  <a:ext cx="1116" cy="441"/>
                </a:xfrm>
                <a:prstGeom prst="rect">
                  <a:avLst/>
                </a:prstGeom>
                <a:no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i="1" dirty="0" smtClean="0">
                      <a:latin typeface="Comic Sans MS" pitchFamily="66" charset="0"/>
                    </a:rPr>
                    <a:t>sodium chloride</a:t>
                  </a:r>
                  <a:endParaRPr lang="en-GB" sz="1200" i="1" dirty="0">
                    <a:latin typeface="Comic Sans MS" pitchFamily="66" charset="0"/>
                  </a:endParaRPr>
                </a:p>
              </p:txBody>
            </p:sp>
            <p:sp>
              <p:nvSpPr>
                <p:cNvPr id="30" name="Rectangle 11"/>
                <p:cNvSpPr>
                  <a:spLocks noChangeArrowheads="1"/>
                </p:cNvSpPr>
                <p:nvPr/>
              </p:nvSpPr>
              <p:spPr bwMode="auto">
                <a:xfrm>
                  <a:off x="1360" y="1104"/>
                  <a:ext cx="259" cy="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i="1">
                      <a:latin typeface="Comic Sans MS" pitchFamily="66" charset="0"/>
                    </a:rPr>
                    <a:t>+</a:t>
                  </a:r>
                </a:p>
              </p:txBody>
            </p:sp>
            <p:sp>
              <p:nvSpPr>
                <p:cNvPr id="31" name="Rectangle 12"/>
                <p:cNvSpPr>
                  <a:spLocks noChangeArrowheads="1"/>
                </p:cNvSpPr>
                <p:nvPr/>
              </p:nvSpPr>
              <p:spPr bwMode="auto">
                <a:xfrm>
                  <a:off x="288" y="1104"/>
                  <a:ext cx="1072" cy="441"/>
                </a:xfrm>
                <a:prstGeom prst="rect">
                  <a:avLst/>
                </a:prstGeom>
                <a:no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20000"/>
                    </a:spcBef>
                  </a:pPr>
                  <a:r>
                    <a:rPr lang="en-GB" sz="1200" i="1" dirty="0">
                      <a:latin typeface="Comic Sans MS" pitchFamily="66" charset="0"/>
                    </a:rPr>
                    <a:t>s</a:t>
                  </a:r>
                  <a:r>
                    <a:rPr lang="en-GB" sz="1200" i="1" dirty="0" smtClean="0">
                      <a:latin typeface="Comic Sans MS" pitchFamily="66" charset="0"/>
                    </a:rPr>
                    <a:t>ilver</a:t>
                  </a:r>
                </a:p>
                <a:p>
                  <a:pPr algn="ctr">
                    <a:spcBef>
                      <a:spcPct val="20000"/>
                    </a:spcBef>
                  </a:pPr>
                  <a:r>
                    <a:rPr lang="en-GB" sz="1200" i="1" dirty="0" smtClean="0">
                      <a:latin typeface="Comic Sans MS" pitchFamily="66" charset="0"/>
                    </a:rPr>
                    <a:t>nitrate</a:t>
                  </a:r>
                  <a:endParaRPr lang="en-GB" sz="1200" i="1" dirty="0">
                    <a:latin typeface="Comic Sans MS" pitchFamily="66" charset="0"/>
                  </a:endParaRPr>
                </a:p>
              </p:txBody>
            </p:sp>
          </p:grpSp>
        </p:grpSp>
      </p:grpSp>
    </p:spTree>
    <p:extLst>
      <p:ext uri="{BB962C8B-B14F-4D97-AF65-F5344CB8AC3E}">
        <p14:creationId xmlns:p14="http://schemas.microsoft.com/office/powerpoint/2010/main" val="337111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Rectangle 1"/>
          <p:cNvSpPr/>
          <p:nvPr/>
        </p:nvSpPr>
        <p:spPr>
          <a:xfrm>
            <a:off x="179512" y="1355300"/>
            <a:ext cx="4248472" cy="3754874"/>
          </a:xfrm>
          <a:prstGeom prst="rect">
            <a:avLst/>
          </a:prstGeom>
          <a:noFill/>
          <a:ln w="12700">
            <a:solidFill>
              <a:schemeClr val="tx1"/>
            </a:solidFill>
          </a:ln>
        </p:spPr>
        <p:txBody>
          <a:bodyPr wrap="square">
            <a:spAutoFit/>
          </a:bodyPr>
          <a:lstStyle/>
          <a:p>
            <a:r>
              <a:rPr lang="en-GB" sz="1400" b="1" u="sng" dirty="0">
                <a:latin typeface="Segoe Print" pitchFamily="2" charset="0"/>
              </a:rPr>
              <a:t>Electrolysis – Molten</a:t>
            </a:r>
          </a:p>
          <a:p>
            <a:pPr marL="342900" indent="-342900">
              <a:buFont typeface="+mj-lt"/>
              <a:buAutoNum type="arabicPeriod"/>
            </a:pPr>
            <a:r>
              <a:rPr lang="en-GB" sz="1400" dirty="0" smtClean="0">
                <a:latin typeface="Comic Sans MS" pitchFamily="66" charset="0"/>
                <a:cs typeface="Arial" pitchFamily="34" charset="0"/>
              </a:rPr>
              <a:t>Ions cannot move</a:t>
            </a:r>
          </a:p>
          <a:p>
            <a:pPr marL="342900" indent="-342900">
              <a:buFont typeface="+mj-lt"/>
              <a:buAutoNum type="arabicPeriod"/>
            </a:pPr>
            <a:r>
              <a:rPr lang="en-GB" sz="1400" dirty="0" smtClean="0">
                <a:latin typeface="Comic Sans MS" pitchFamily="66" charset="0"/>
                <a:cs typeface="Arial" pitchFamily="34" charset="0"/>
              </a:rPr>
              <a:t>Anode (Remember PANIC: Positive Anode Negative Is Cathode).</a:t>
            </a:r>
          </a:p>
          <a:p>
            <a:pPr marL="342900" indent="-342900">
              <a:buFont typeface="+mj-lt"/>
              <a:buAutoNum type="arabicPeriod"/>
            </a:pPr>
            <a:r>
              <a:rPr lang="en-GB" sz="1400" dirty="0" smtClean="0">
                <a:latin typeface="Comic Sans MS" pitchFamily="66" charset="0"/>
                <a:cs typeface="Arial" pitchFamily="34" charset="0"/>
              </a:rPr>
              <a:t>Elements</a:t>
            </a:r>
          </a:p>
          <a:p>
            <a:pPr marL="342900" indent="-342900">
              <a:buFont typeface="+mj-lt"/>
              <a:buAutoNum type="arabicPeriod"/>
            </a:pPr>
            <a:r>
              <a:rPr lang="en-GB" sz="1400" dirty="0" smtClean="0">
                <a:latin typeface="Comic Sans MS" pitchFamily="66" charset="0"/>
                <a:cs typeface="Arial" pitchFamily="34" charset="0"/>
              </a:rPr>
              <a:t>Electrolyte</a:t>
            </a:r>
          </a:p>
          <a:p>
            <a:pPr marL="342900" indent="-342900">
              <a:buFont typeface="+mj-lt"/>
              <a:buAutoNum type="arabicPeriod"/>
            </a:pPr>
            <a:r>
              <a:rPr lang="en-GB" sz="1400" dirty="0" smtClean="0">
                <a:latin typeface="Comic Sans MS" pitchFamily="66" charset="0"/>
                <a:cs typeface="Arial" pitchFamily="34" charset="0"/>
              </a:rPr>
              <a:t>OILRIG – Oxidation Is Loss, Reduction Is Gain (of electrons).</a:t>
            </a:r>
          </a:p>
          <a:p>
            <a:pPr marL="342900" indent="-342900">
              <a:buFont typeface="+mj-lt"/>
              <a:buAutoNum type="arabicPeriod"/>
            </a:pPr>
            <a:r>
              <a:rPr lang="en-GB" sz="1400" dirty="0" smtClean="0">
                <a:latin typeface="Comic Sans MS" pitchFamily="66" charset="0"/>
                <a:cs typeface="Arial" pitchFamily="34" charset="0"/>
              </a:rPr>
              <a:t>Oxidation</a:t>
            </a:r>
          </a:p>
          <a:p>
            <a:pPr marL="342900" indent="-342900">
              <a:buFont typeface="+mj-lt"/>
              <a:buAutoNum type="arabicPeriod"/>
            </a:pPr>
            <a:r>
              <a:rPr lang="en-GB" sz="1400" dirty="0" smtClean="0">
                <a:latin typeface="Comic Sans MS" pitchFamily="66" charset="0"/>
                <a:cs typeface="Arial" pitchFamily="34" charset="0"/>
              </a:rPr>
              <a:t>Ca</a:t>
            </a:r>
            <a:r>
              <a:rPr lang="en-GB" sz="1400" baseline="30000" dirty="0" smtClean="0">
                <a:latin typeface="Comic Sans MS" pitchFamily="66" charset="0"/>
                <a:cs typeface="Arial" pitchFamily="34" charset="0"/>
              </a:rPr>
              <a:t>2+</a:t>
            </a:r>
            <a:r>
              <a:rPr lang="en-GB" sz="1400" dirty="0" smtClean="0">
                <a:latin typeface="Comic Sans MS" pitchFamily="66" charset="0"/>
                <a:cs typeface="Arial" pitchFamily="34" charset="0"/>
              </a:rPr>
              <a:t> would go to the cathode, I</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would go to the anode.</a:t>
            </a:r>
          </a:p>
          <a:p>
            <a:pPr marL="342900" indent="-342900">
              <a:lnSpc>
                <a:spcPct val="200000"/>
              </a:lnSpc>
              <a:buFont typeface="+mj-lt"/>
              <a:buAutoNum type="arabicPeriod"/>
            </a:pPr>
            <a:r>
              <a:rPr lang="en-GB" sz="1400" dirty="0" smtClean="0">
                <a:latin typeface="Comic Sans MS" pitchFamily="66" charset="0"/>
              </a:rPr>
              <a:t>Ca</a:t>
            </a:r>
            <a:r>
              <a:rPr lang="en-GB" sz="1400" baseline="30000" dirty="0" smtClean="0">
                <a:latin typeface="Comic Sans MS" pitchFamily="66" charset="0"/>
              </a:rPr>
              <a:t>2</a:t>
            </a:r>
            <a:r>
              <a:rPr lang="en-GB" sz="1400" baseline="30000" dirty="0">
                <a:latin typeface="Comic Sans MS" pitchFamily="66" charset="0"/>
              </a:rPr>
              <a:t>+</a:t>
            </a:r>
            <a:r>
              <a:rPr lang="en-GB" sz="1400" dirty="0">
                <a:latin typeface="Comic Sans MS" pitchFamily="66" charset="0"/>
              </a:rPr>
              <a:t>  +  </a:t>
            </a:r>
            <a:r>
              <a:rPr lang="en-GB" sz="1400" dirty="0" smtClean="0">
                <a:latin typeface="Comic Sans MS" pitchFamily="66" charset="0"/>
              </a:rPr>
              <a:t>2e</a:t>
            </a:r>
            <a:r>
              <a:rPr lang="en-GB" sz="1400" baseline="30000" dirty="0" smtClean="0">
                <a:latin typeface="Comic Sans MS" pitchFamily="66" charset="0"/>
              </a:rPr>
              <a:t>-</a:t>
            </a:r>
            <a:r>
              <a:rPr lang="en-GB" sz="1400" dirty="0" smtClean="0">
                <a:latin typeface="Comic Sans MS" pitchFamily="66" charset="0"/>
              </a:rPr>
              <a:t>  </a:t>
            </a:r>
            <a:r>
              <a:rPr lang="en-GB" sz="1400" dirty="0">
                <a:latin typeface="Comic Sans MS" pitchFamily="66" charset="0"/>
                <a:sym typeface="Wingdings" panose="05000000000000000000" pitchFamily="2" charset="2"/>
              </a:rPr>
              <a:t>  </a:t>
            </a:r>
            <a:r>
              <a:rPr lang="en-GB" sz="1400" dirty="0" smtClean="0">
                <a:latin typeface="Comic Sans MS" pitchFamily="66" charset="0"/>
                <a:sym typeface="Wingdings" panose="05000000000000000000" pitchFamily="2" charset="2"/>
              </a:rPr>
              <a:t>Ca</a:t>
            </a:r>
          </a:p>
          <a:p>
            <a:pPr marL="342900" indent="-342900">
              <a:lnSpc>
                <a:spcPct val="200000"/>
              </a:lnSpc>
              <a:buFont typeface="+mj-lt"/>
              <a:buAutoNum type="arabicPeriod"/>
            </a:pPr>
            <a:r>
              <a:rPr lang="en-GB" sz="1400" dirty="0" smtClean="0">
                <a:latin typeface="Comic Sans MS" pitchFamily="66" charset="0"/>
              </a:rPr>
              <a:t>2Cl</a:t>
            </a:r>
            <a:r>
              <a:rPr lang="en-GB" sz="1400" baseline="30000" dirty="0" smtClean="0">
                <a:latin typeface="Comic Sans MS" pitchFamily="66" charset="0"/>
              </a:rPr>
              <a:t>-</a:t>
            </a:r>
            <a:r>
              <a:rPr lang="en-GB" sz="1400" dirty="0" smtClean="0">
                <a:latin typeface="Comic Sans MS" pitchFamily="66" charset="0"/>
              </a:rPr>
              <a:t>  </a:t>
            </a:r>
            <a:r>
              <a:rPr lang="en-GB" sz="1400" dirty="0">
                <a:latin typeface="Comic Sans MS" pitchFamily="66" charset="0"/>
                <a:sym typeface="Wingdings" panose="05000000000000000000" pitchFamily="2" charset="2"/>
              </a:rPr>
              <a:t>  Cl</a:t>
            </a:r>
            <a:r>
              <a:rPr lang="en-GB" sz="1400" baseline="-25000" dirty="0">
                <a:latin typeface="Comic Sans MS" pitchFamily="66" charset="0"/>
                <a:sym typeface="Wingdings" panose="05000000000000000000" pitchFamily="2" charset="2"/>
              </a:rPr>
              <a:t>2</a:t>
            </a:r>
            <a:r>
              <a:rPr lang="en-GB" sz="1400" dirty="0">
                <a:latin typeface="Comic Sans MS" pitchFamily="66" charset="0"/>
                <a:sym typeface="Wingdings" panose="05000000000000000000" pitchFamily="2" charset="2"/>
              </a:rPr>
              <a:t>  +  </a:t>
            </a:r>
            <a:r>
              <a:rPr lang="en-GB" sz="1400" dirty="0" smtClean="0">
                <a:latin typeface="Comic Sans MS" pitchFamily="66" charset="0"/>
                <a:sym typeface="Wingdings" panose="05000000000000000000" pitchFamily="2" charset="2"/>
              </a:rPr>
              <a:t>2e</a:t>
            </a:r>
            <a:r>
              <a:rPr lang="en-GB" sz="1400" baseline="30000" dirty="0" smtClean="0">
                <a:latin typeface="Comic Sans MS" pitchFamily="66" charset="0"/>
                <a:sym typeface="Wingdings" panose="05000000000000000000" pitchFamily="2" charset="2"/>
              </a:rPr>
              <a:t>-</a:t>
            </a:r>
          </a:p>
          <a:p>
            <a:pPr marL="342900" indent="-342900">
              <a:lnSpc>
                <a:spcPct val="200000"/>
              </a:lnSpc>
              <a:buFont typeface="+mj-lt"/>
              <a:buAutoNum type="arabicPeriod"/>
            </a:pPr>
            <a:r>
              <a:rPr lang="en-GB" sz="1400" dirty="0" smtClean="0">
                <a:latin typeface="Comic Sans MS" pitchFamily="66" charset="0"/>
                <a:sym typeface="Wingdings" panose="05000000000000000000" pitchFamily="2" charset="2"/>
              </a:rPr>
              <a:t>CaCl</a:t>
            </a:r>
            <a:r>
              <a:rPr lang="en-GB" sz="1400" baseline="-25000" dirty="0" smtClean="0">
                <a:latin typeface="Comic Sans MS" pitchFamily="66" charset="0"/>
                <a:sym typeface="Wingdings" panose="05000000000000000000" pitchFamily="2" charset="2"/>
              </a:rPr>
              <a:t>2</a:t>
            </a:r>
            <a:r>
              <a:rPr lang="en-GB" sz="1400" dirty="0" smtClean="0">
                <a:latin typeface="Comic Sans MS" pitchFamily="66" charset="0"/>
                <a:sym typeface="Wingdings" panose="05000000000000000000" pitchFamily="2" charset="2"/>
              </a:rPr>
              <a:t>  </a:t>
            </a:r>
            <a:r>
              <a:rPr lang="en-GB" sz="1400" dirty="0">
                <a:latin typeface="Comic Sans MS" pitchFamily="66" charset="0"/>
                <a:sym typeface="Wingdings" panose="05000000000000000000" pitchFamily="2" charset="2"/>
              </a:rPr>
              <a:t>  </a:t>
            </a:r>
            <a:r>
              <a:rPr lang="en-GB" sz="1400" dirty="0" smtClean="0">
                <a:latin typeface="Comic Sans MS" pitchFamily="66" charset="0"/>
                <a:sym typeface="Wingdings" panose="05000000000000000000" pitchFamily="2" charset="2"/>
              </a:rPr>
              <a:t>Ca</a:t>
            </a:r>
            <a:r>
              <a:rPr lang="en-GB" sz="1400" baseline="30000" dirty="0" smtClean="0">
                <a:latin typeface="Comic Sans MS" pitchFamily="66" charset="0"/>
                <a:sym typeface="Wingdings" panose="05000000000000000000" pitchFamily="2" charset="2"/>
              </a:rPr>
              <a:t>2+</a:t>
            </a:r>
            <a:r>
              <a:rPr lang="en-GB" sz="1400" dirty="0" smtClean="0">
                <a:latin typeface="Comic Sans MS" pitchFamily="66" charset="0"/>
                <a:sym typeface="Wingdings" panose="05000000000000000000" pitchFamily="2" charset="2"/>
              </a:rPr>
              <a:t>  </a:t>
            </a:r>
            <a:r>
              <a:rPr lang="en-GB" sz="1400" dirty="0">
                <a:latin typeface="Comic Sans MS" pitchFamily="66" charset="0"/>
                <a:sym typeface="Wingdings" panose="05000000000000000000" pitchFamily="2" charset="2"/>
              </a:rPr>
              <a:t>+  2</a:t>
            </a:r>
            <a:r>
              <a:rPr lang="en-GB" sz="1400" dirty="0" smtClean="0">
                <a:latin typeface="Comic Sans MS" pitchFamily="66" charset="0"/>
                <a:sym typeface="Wingdings" panose="05000000000000000000" pitchFamily="2" charset="2"/>
              </a:rPr>
              <a:t>Cl</a:t>
            </a:r>
            <a:r>
              <a:rPr lang="en-GB" sz="1400" baseline="30000" dirty="0" smtClean="0">
                <a:latin typeface="Comic Sans MS" pitchFamily="66" charset="0"/>
                <a:sym typeface="Wingdings" panose="05000000000000000000" pitchFamily="2" charset="2"/>
              </a:rPr>
              <a:t>-</a:t>
            </a:r>
            <a:endParaRPr lang="en-GB" sz="1400" baseline="30000" dirty="0">
              <a:latin typeface="Comic Sans MS" pitchFamily="66" charset="0"/>
              <a:sym typeface="Wingdings" panose="05000000000000000000" pitchFamily="2" charset="2"/>
            </a:endParaRPr>
          </a:p>
        </p:txBody>
      </p:sp>
      <p:sp>
        <p:nvSpPr>
          <p:cNvPr id="43"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Mark Scheme</a:t>
            </a:r>
            <a:endParaRPr lang="en-GB" sz="5000" b="1" u="sng" dirty="0">
              <a:latin typeface="Segoe Print" pitchFamily="2" charset="0"/>
            </a:endParaRPr>
          </a:p>
        </p:txBody>
      </p:sp>
      <p:sp>
        <p:nvSpPr>
          <p:cNvPr id="11" name="Rectangle 10"/>
          <p:cNvSpPr/>
          <p:nvPr/>
        </p:nvSpPr>
        <p:spPr>
          <a:xfrm>
            <a:off x="4716015" y="1355300"/>
            <a:ext cx="4248472" cy="3108543"/>
          </a:xfrm>
          <a:prstGeom prst="rect">
            <a:avLst/>
          </a:prstGeom>
          <a:noFill/>
          <a:ln w="12700">
            <a:solidFill>
              <a:schemeClr val="tx1"/>
            </a:solidFill>
          </a:ln>
        </p:spPr>
        <p:txBody>
          <a:bodyPr wrap="square">
            <a:spAutoFit/>
          </a:bodyPr>
          <a:lstStyle/>
          <a:p>
            <a:r>
              <a:rPr lang="en-GB" sz="1400" b="1" u="sng" dirty="0">
                <a:latin typeface="Segoe Print" pitchFamily="2" charset="0"/>
              </a:rPr>
              <a:t>Electrolysis - Solutions</a:t>
            </a:r>
          </a:p>
          <a:p>
            <a:pPr marL="342900" indent="-342900">
              <a:buFont typeface="+mj-lt"/>
              <a:buAutoNum type="arabicPeriod"/>
            </a:pPr>
            <a:r>
              <a:rPr lang="en-GB" sz="1400" dirty="0" err="1" smtClean="0">
                <a:latin typeface="Comic Sans MS" pitchFamily="66" charset="0"/>
                <a:cs typeface="Arial" pitchFamily="34" charset="0"/>
              </a:rPr>
              <a:t>NaCl</a:t>
            </a:r>
            <a:endParaRPr lang="en-GB" sz="1400" dirty="0" smtClean="0">
              <a:latin typeface="Comic Sans MS" pitchFamily="66" charset="0"/>
              <a:cs typeface="Arial" pitchFamily="34" charset="0"/>
            </a:endParaRPr>
          </a:p>
          <a:p>
            <a:pPr marL="342900" indent="-342900">
              <a:buFont typeface="+mj-lt"/>
              <a:buAutoNum type="arabicPeriod"/>
            </a:pPr>
            <a:r>
              <a:rPr lang="en-GB" sz="1400" dirty="0" smtClean="0">
                <a:latin typeface="Comic Sans MS" pitchFamily="66" charset="0"/>
                <a:cs typeface="Arial" pitchFamily="34" charset="0"/>
              </a:rPr>
              <a:t>Na</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H</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OH</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Cl</a:t>
            </a:r>
            <a:r>
              <a:rPr lang="en-GB" sz="1400" baseline="30000" dirty="0" smtClean="0">
                <a:latin typeface="Comic Sans MS" pitchFamily="66" charset="0"/>
                <a:cs typeface="Arial" pitchFamily="34" charset="0"/>
              </a:rPr>
              <a:t>-</a:t>
            </a:r>
          </a:p>
          <a:p>
            <a:pPr marL="342900" indent="-342900">
              <a:buFont typeface="+mj-lt"/>
              <a:buAutoNum type="arabicPeriod"/>
            </a:pPr>
            <a:r>
              <a:rPr lang="en-GB" sz="1400" dirty="0">
                <a:latin typeface="Comic Sans MS" pitchFamily="66" charset="0"/>
                <a:cs typeface="Arial" pitchFamily="34" charset="0"/>
              </a:rPr>
              <a:t>H</a:t>
            </a:r>
            <a:r>
              <a:rPr lang="en-GB" sz="1400" dirty="0" smtClean="0">
                <a:latin typeface="Comic Sans MS" pitchFamily="66" charset="0"/>
                <a:cs typeface="Arial" pitchFamily="34" charset="0"/>
              </a:rPr>
              <a:t>ydrogen, chlorine, sodium hydroxide.</a:t>
            </a:r>
          </a:p>
          <a:p>
            <a:pPr marL="342900" indent="-342900">
              <a:buFont typeface="+mj-lt"/>
              <a:buAutoNum type="arabicPeriod"/>
            </a:pPr>
            <a:r>
              <a:rPr lang="en-GB" sz="1400" dirty="0" smtClean="0">
                <a:latin typeface="Comic Sans MS" pitchFamily="66" charset="0"/>
                <a:cs typeface="Arial" pitchFamily="34" charset="0"/>
              </a:rPr>
              <a:t>Negative ions (OH</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Cl</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a:t>
            </a:r>
          </a:p>
          <a:p>
            <a:pPr marL="342900" indent="-342900">
              <a:buFont typeface="+mj-lt"/>
              <a:buAutoNum type="arabicPeriod"/>
            </a:pPr>
            <a:r>
              <a:rPr lang="en-GB" sz="1400" dirty="0" smtClean="0">
                <a:latin typeface="Comic Sans MS" pitchFamily="66" charset="0"/>
                <a:cs typeface="Arial" pitchFamily="34" charset="0"/>
              </a:rPr>
              <a:t>Positive Ions (H</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Na</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a:t>
            </a:r>
          </a:p>
          <a:p>
            <a:pPr marL="342900" indent="-342900">
              <a:buFont typeface="+mj-lt"/>
              <a:buAutoNum type="arabicPeriod"/>
            </a:pPr>
            <a:r>
              <a:rPr lang="en-GB" sz="1400" dirty="0" smtClean="0">
                <a:latin typeface="Comic Sans MS" pitchFamily="66" charset="0"/>
                <a:cs typeface="Arial" pitchFamily="34" charset="0"/>
              </a:rPr>
              <a:t>Chlorine, </a:t>
            </a:r>
            <a:r>
              <a:rPr lang="en-GB" sz="1400" dirty="0">
                <a:latin typeface="Comic Sans MS" pitchFamily="66" charset="0"/>
              </a:rPr>
              <a:t>2Cl</a:t>
            </a:r>
            <a:r>
              <a:rPr lang="en-GB" sz="1400" baseline="30000" dirty="0">
                <a:latin typeface="Comic Sans MS" pitchFamily="66" charset="0"/>
              </a:rPr>
              <a:t>-</a:t>
            </a:r>
            <a:r>
              <a:rPr lang="en-GB" sz="1400" dirty="0">
                <a:latin typeface="Comic Sans MS" pitchFamily="66" charset="0"/>
              </a:rPr>
              <a:t>  </a:t>
            </a:r>
            <a:r>
              <a:rPr lang="en-GB" sz="1400" dirty="0">
                <a:latin typeface="Comic Sans MS" pitchFamily="66" charset="0"/>
                <a:sym typeface="Wingdings" panose="05000000000000000000" pitchFamily="2" charset="2"/>
              </a:rPr>
              <a:t>  </a:t>
            </a:r>
            <a:r>
              <a:rPr lang="en-GB" sz="1400" dirty="0" smtClean="0">
                <a:latin typeface="Comic Sans MS" pitchFamily="66" charset="0"/>
                <a:sym typeface="Wingdings" panose="05000000000000000000" pitchFamily="2" charset="2"/>
              </a:rPr>
              <a:t>Cl</a:t>
            </a:r>
            <a:r>
              <a:rPr lang="en-GB" sz="1400" baseline="-25000" dirty="0" smtClean="0">
                <a:latin typeface="Comic Sans MS" pitchFamily="66" charset="0"/>
                <a:sym typeface="Wingdings" panose="05000000000000000000" pitchFamily="2" charset="2"/>
              </a:rPr>
              <a:t>2</a:t>
            </a:r>
            <a:r>
              <a:rPr lang="en-GB" sz="1400" dirty="0" smtClean="0">
                <a:latin typeface="Comic Sans MS" pitchFamily="66" charset="0"/>
                <a:sym typeface="Wingdings" panose="05000000000000000000" pitchFamily="2" charset="2"/>
              </a:rPr>
              <a:t>(g)  </a:t>
            </a:r>
            <a:r>
              <a:rPr lang="en-GB" sz="1400" dirty="0">
                <a:latin typeface="Comic Sans MS" pitchFamily="66" charset="0"/>
                <a:sym typeface="Wingdings" panose="05000000000000000000" pitchFamily="2" charset="2"/>
              </a:rPr>
              <a:t>+  </a:t>
            </a:r>
            <a:r>
              <a:rPr lang="en-GB" sz="1400" dirty="0" smtClean="0">
                <a:latin typeface="Comic Sans MS" pitchFamily="66" charset="0"/>
                <a:sym typeface="Wingdings" panose="05000000000000000000" pitchFamily="2" charset="2"/>
              </a:rPr>
              <a:t>2e</a:t>
            </a:r>
            <a:r>
              <a:rPr lang="en-GB" sz="1400" baseline="30000" dirty="0" smtClean="0">
                <a:latin typeface="Comic Sans MS" pitchFamily="66" charset="0"/>
                <a:sym typeface="Wingdings" panose="05000000000000000000" pitchFamily="2" charset="2"/>
              </a:rPr>
              <a:t>-</a:t>
            </a:r>
            <a:endParaRPr lang="en-GB" sz="1400" dirty="0" smtClean="0">
              <a:latin typeface="Comic Sans MS" pitchFamily="66" charset="0"/>
              <a:cs typeface="Arial" pitchFamily="34" charset="0"/>
            </a:endParaRPr>
          </a:p>
          <a:p>
            <a:pPr marL="342900" indent="-342900">
              <a:buFont typeface="+mj-lt"/>
              <a:buAutoNum type="arabicPeriod"/>
            </a:pPr>
            <a:r>
              <a:rPr lang="en-GB" sz="1400" dirty="0" smtClean="0">
                <a:latin typeface="Comic Sans MS" pitchFamily="66" charset="0"/>
                <a:cs typeface="Arial" pitchFamily="34" charset="0"/>
              </a:rPr>
              <a:t>Hydrogen, 2H</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  2e-  </a:t>
            </a:r>
            <a:r>
              <a:rPr lang="en-GB" sz="1400" dirty="0" smtClean="0">
                <a:latin typeface="Comic Sans MS" pitchFamily="66" charset="0"/>
                <a:cs typeface="Arial" pitchFamily="34" charset="0"/>
                <a:sym typeface="Wingdings" panose="05000000000000000000" pitchFamily="2" charset="2"/>
              </a:rPr>
              <a:t>  H</a:t>
            </a:r>
            <a:r>
              <a:rPr lang="en-GB" sz="1400" baseline="-25000" dirty="0" smtClean="0">
                <a:latin typeface="Comic Sans MS" pitchFamily="66" charset="0"/>
                <a:cs typeface="Arial" pitchFamily="34" charset="0"/>
                <a:sym typeface="Wingdings" panose="05000000000000000000" pitchFamily="2" charset="2"/>
              </a:rPr>
              <a:t>2</a:t>
            </a:r>
            <a:r>
              <a:rPr lang="en-GB" sz="1400" dirty="0" smtClean="0">
                <a:latin typeface="Comic Sans MS" pitchFamily="66" charset="0"/>
                <a:cs typeface="Arial" pitchFamily="34" charset="0"/>
                <a:sym typeface="Wingdings" panose="05000000000000000000" pitchFamily="2" charset="2"/>
              </a:rPr>
              <a:t>(g)</a:t>
            </a:r>
            <a:endParaRPr lang="en-GB" sz="1400" dirty="0" smtClean="0">
              <a:latin typeface="Comic Sans MS" pitchFamily="66" charset="0"/>
              <a:cs typeface="Arial" pitchFamily="34" charset="0"/>
            </a:endParaRPr>
          </a:p>
          <a:p>
            <a:pPr marL="342900" indent="-342900">
              <a:buFont typeface="+mj-lt"/>
              <a:buAutoNum type="arabicPeriod"/>
            </a:pPr>
            <a:r>
              <a:rPr lang="en-GB" sz="1400" dirty="0" smtClean="0">
                <a:latin typeface="Comic Sans MS" pitchFamily="66" charset="0"/>
                <a:cs typeface="Arial" pitchFamily="34" charset="0"/>
              </a:rPr>
              <a:t>Na</a:t>
            </a:r>
            <a:r>
              <a:rPr lang="en-GB" sz="1400" baseline="30000" dirty="0" smtClean="0">
                <a:latin typeface="Comic Sans MS" pitchFamily="66" charset="0"/>
                <a:cs typeface="Arial" pitchFamily="34" charset="0"/>
              </a:rPr>
              <a:t>+</a:t>
            </a:r>
            <a:r>
              <a:rPr lang="en-GB" sz="1400" dirty="0" smtClean="0">
                <a:latin typeface="Comic Sans MS" pitchFamily="66" charset="0"/>
                <a:cs typeface="Arial" pitchFamily="34" charset="0"/>
              </a:rPr>
              <a:t> and OH</a:t>
            </a:r>
            <a:r>
              <a:rPr lang="en-GB" sz="1400" baseline="30000" dirty="0" smtClean="0">
                <a:latin typeface="Comic Sans MS" pitchFamily="66" charset="0"/>
                <a:cs typeface="Arial" pitchFamily="34" charset="0"/>
              </a:rPr>
              <a:t>-</a:t>
            </a:r>
          </a:p>
          <a:p>
            <a:pPr marL="342900" indent="-342900">
              <a:buFont typeface="+mj-lt"/>
              <a:buAutoNum type="arabicPeriod"/>
            </a:pPr>
            <a:r>
              <a:rPr lang="en-GB" sz="1400" dirty="0" smtClean="0">
                <a:latin typeface="Comic Sans MS" pitchFamily="66" charset="0"/>
              </a:rPr>
              <a:t>Sodium hydroxide</a:t>
            </a:r>
          </a:p>
          <a:p>
            <a:pPr marL="342900" indent="-342900">
              <a:buFont typeface="+mj-lt"/>
              <a:buAutoNum type="arabicPeriod"/>
            </a:pPr>
            <a:r>
              <a:rPr lang="en-GB" sz="1400" dirty="0" smtClean="0">
                <a:latin typeface="Comic Sans MS" pitchFamily="66" charset="0"/>
              </a:rPr>
              <a:t>Aluminium. </a:t>
            </a:r>
            <a:r>
              <a:rPr lang="en-GB" sz="1400" dirty="0">
                <a:latin typeface="Comic Sans MS" pitchFamily="66" charset="0"/>
              </a:rPr>
              <a:t>Oxygen is released at the anode where it reacts with the graphite to form carbon dioxide. Therefore the anode needs to be replaced </a:t>
            </a:r>
            <a:r>
              <a:rPr lang="en-GB" sz="1400" dirty="0" smtClean="0">
                <a:latin typeface="Comic Sans MS" pitchFamily="66" charset="0"/>
              </a:rPr>
              <a:t>often</a:t>
            </a:r>
            <a:r>
              <a:rPr lang="en-GB" sz="1400" dirty="0">
                <a:latin typeface="Comic Sans MS" pitchFamily="66" charset="0"/>
              </a:rPr>
              <a:t>.</a:t>
            </a:r>
          </a:p>
        </p:txBody>
      </p:sp>
    </p:spTree>
    <p:extLst>
      <p:ext uri="{BB962C8B-B14F-4D97-AF65-F5344CB8AC3E}">
        <p14:creationId xmlns:p14="http://schemas.microsoft.com/office/powerpoint/2010/main" val="292248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Ionic bonding</a:t>
            </a:r>
          </a:p>
        </p:txBody>
      </p:sp>
      <p:sp>
        <p:nvSpPr>
          <p:cNvPr id="43" name="Content Placeholder 2"/>
          <p:cNvSpPr>
            <a:spLocks noGrp="1"/>
          </p:cNvSpPr>
          <p:nvPr>
            <p:ph idx="1"/>
          </p:nvPr>
        </p:nvSpPr>
        <p:spPr>
          <a:xfrm>
            <a:off x="457200" y="1212777"/>
            <a:ext cx="8435280" cy="5239781"/>
          </a:xfrm>
        </p:spPr>
        <p:txBody>
          <a:bodyPr>
            <a:normAutofit fontScale="92500"/>
          </a:bodyPr>
          <a:lstStyle/>
          <a:p>
            <a:pPr marL="514350" indent="-514350">
              <a:buFont typeface="+mj-lt"/>
              <a:buAutoNum type="arabicPeriod"/>
            </a:pPr>
            <a:r>
              <a:rPr lang="en-GB" sz="2000" dirty="0">
                <a:latin typeface="Comic Sans MS" pitchFamily="66" charset="0"/>
              </a:rPr>
              <a:t>Do ionic bonds </a:t>
            </a:r>
            <a:r>
              <a:rPr lang="en-GB" sz="2000" b="1" u="sng" dirty="0">
                <a:latin typeface="Comic Sans MS" pitchFamily="66" charset="0"/>
              </a:rPr>
              <a:t>transfer</a:t>
            </a:r>
            <a:r>
              <a:rPr lang="en-GB" sz="2000" dirty="0">
                <a:latin typeface="Comic Sans MS" pitchFamily="66" charset="0"/>
              </a:rPr>
              <a:t> or </a:t>
            </a:r>
            <a:r>
              <a:rPr lang="en-GB" sz="2000" b="1" u="sng" dirty="0">
                <a:latin typeface="Comic Sans MS" pitchFamily="66" charset="0"/>
              </a:rPr>
              <a:t>share</a:t>
            </a:r>
            <a:r>
              <a:rPr lang="en-GB" sz="2000" dirty="0">
                <a:latin typeface="Comic Sans MS" pitchFamily="66" charset="0"/>
              </a:rPr>
              <a:t> electrons?</a:t>
            </a:r>
          </a:p>
          <a:p>
            <a:pPr marL="514350" indent="-514350">
              <a:buFont typeface="+mj-lt"/>
              <a:buAutoNum type="arabicPeriod"/>
            </a:pPr>
            <a:r>
              <a:rPr lang="en-GB" sz="2000" dirty="0">
                <a:latin typeface="Comic Sans MS" pitchFamily="66" charset="0"/>
              </a:rPr>
              <a:t>Ionic bonds exist between..</a:t>
            </a:r>
          </a:p>
          <a:p>
            <a:pPr marL="895350" indent="0">
              <a:buNone/>
            </a:pPr>
            <a:r>
              <a:rPr lang="en-GB" sz="2000" dirty="0" smtClean="0">
                <a:latin typeface="Comic Sans MS" pitchFamily="66" charset="0"/>
              </a:rPr>
              <a:t>(</a:t>
            </a:r>
            <a:r>
              <a:rPr lang="en-GB" sz="2000" dirty="0">
                <a:latin typeface="Comic Sans MS" pitchFamily="66" charset="0"/>
              </a:rPr>
              <a:t>a) Metals and Non-metals,</a:t>
            </a:r>
          </a:p>
          <a:p>
            <a:pPr marL="895350" indent="0">
              <a:buNone/>
            </a:pPr>
            <a:r>
              <a:rPr lang="en-GB" sz="2000" dirty="0" smtClean="0">
                <a:latin typeface="Comic Sans MS" pitchFamily="66" charset="0"/>
              </a:rPr>
              <a:t>(</a:t>
            </a:r>
            <a:r>
              <a:rPr lang="en-GB" sz="2000" dirty="0">
                <a:latin typeface="Comic Sans MS" pitchFamily="66" charset="0"/>
              </a:rPr>
              <a:t>b) Non metals and Non-metals</a:t>
            </a:r>
          </a:p>
          <a:p>
            <a:pPr marL="895350" indent="0">
              <a:buNone/>
            </a:pPr>
            <a:r>
              <a:rPr lang="en-GB" sz="2000" dirty="0" smtClean="0">
                <a:latin typeface="Comic Sans MS" pitchFamily="66" charset="0"/>
              </a:rPr>
              <a:t>(</a:t>
            </a:r>
            <a:r>
              <a:rPr lang="en-GB" sz="2000" dirty="0">
                <a:latin typeface="Comic Sans MS" pitchFamily="66" charset="0"/>
              </a:rPr>
              <a:t>c) Metals and </a:t>
            </a:r>
            <a:r>
              <a:rPr lang="en-GB" sz="2000" dirty="0" smtClean="0">
                <a:latin typeface="Comic Sans MS" pitchFamily="66" charset="0"/>
              </a:rPr>
              <a:t>Metals</a:t>
            </a:r>
          </a:p>
          <a:p>
            <a:pPr marL="514350" indent="-514350">
              <a:buFont typeface="+mj-lt"/>
              <a:buAutoNum type="arabicPeriod" startAt="3"/>
            </a:pPr>
            <a:r>
              <a:rPr lang="en-GB" sz="2000" dirty="0" smtClean="0">
                <a:latin typeface="Comic Sans MS" pitchFamily="66" charset="0"/>
              </a:rPr>
              <a:t>Elements </a:t>
            </a:r>
            <a:r>
              <a:rPr lang="en-GB" sz="2000" dirty="0">
                <a:latin typeface="Comic Sans MS" pitchFamily="66" charset="0"/>
              </a:rPr>
              <a:t>in group 7 form ions with what charge?</a:t>
            </a:r>
          </a:p>
          <a:p>
            <a:pPr marL="514350" indent="-514350">
              <a:buFont typeface="+mj-lt"/>
              <a:buAutoNum type="arabicPeriod" startAt="3"/>
            </a:pPr>
            <a:r>
              <a:rPr lang="en-GB" sz="2000" dirty="0">
                <a:latin typeface="Comic Sans MS" pitchFamily="66" charset="0"/>
              </a:rPr>
              <a:t>Elements in group 3 form ions with what charge?</a:t>
            </a:r>
          </a:p>
          <a:p>
            <a:pPr marL="514350" indent="-514350">
              <a:buFont typeface="+mj-lt"/>
              <a:buAutoNum type="arabicPeriod" startAt="3"/>
            </a:pPr>
            <a:r>
              <a:rPr lang="en-GB" sz="2000" dirty="0">
                <a:latin typeface="Comic Sans MS" pitchFamily="66" charset="0"/>
              </a:rPr>
              <a:t>Ionic compounds are held together by strong                            forces in all directions between oppositely charged ions.</a:t>
            </a:r>
          </a:p>
          <a:p>
            <a:pPr marL="514350" indent="-514350">
              <a:buFont typeface="+mj-lt"/>
              <a:buAutoNum type="arabicPeriod" startAt="3"/>
            </a:pPr>
            <a:r>
              <a:rPr lang="en-GB" sz="2000" dirty="0">
                <a:latin typeface="Comic Sans MS" pitchFamily="66" charset="0"/>
              </a:rPr>
              <a:t>Under what 2 conditions will ionic compounds conduct electricity?</a:t>
            </a:r>
          </a:p>
          <a:p>
            <a:pPr marL="514350" indent="-514350">
              <a:buFont typeface="+mj-lt"/>
              <a:buAutoNum type="arabicPeriod" startAt="3"/>
            </a:pPr>
            <a:r>
              <a:rPr lang="en-GB" sz="2000" dirty="0">
                <a:latin typeface="Comic Sans MS" pitchFamily="66" charset="0"/>
              </a:rPr>
              <a:t>Draw a diagram to show the electron arrangement in a fluorine ion.</a:t>
            </a:r>
          </a:p>
          <a:p>
            <a:pPr marL="514350" indent="-514350">
              <a:buFont typeface="+mj-lt"/>
              <a:buAutoNum type="arabicPeriod" startAt="3"/>
            </a:pPr>
            <a:r>
              <a:rPr lang="en-GB" sz="2000" dirty="0">
                <a:latin typeface="Comic Sans MS" pitchFamily="66" charset="0"/>
              </a:rPr>
              <a:t>Draw a diagram to show the electron arrangement in a magnesium ion.</a:t>
            </a:r>
          </a:p>
          <a:p>
            <a:pPr marL="514350" indent="-514350">
              <a:buFont typeface="+mj-lt"/>
              <a:buAutoNum type="arabicPeriod" startAt="3"/>
            </a:pPr>
            <a:r>
              <a:rPr lang="en-GB" sz="2000" dirty="0">
                <a:latin typeface="Comic Sans MS" pitchFamily="66" charset="0"/>
              </a:rPr>
              <a:t>What is the electron configuration of a fluorine ion?</a:t>
            </a:r>
          </a:p>
          <a:p>
            <a:pPr marL="514350" indent="-514350">
              <a:buFont typeface="+mj-lt"/>
              <a:buAutoNum type="arabicPeriod" startAt="3"/>
            </a:pPr>
            <a:r>
              <a:rPr lang="en-GB" sz="2000" dirty="0">
                <a:latin typeface="Comic Sans MS" pitchFamily="66" charset="0"/>
              </a:rPr>
              <a:t>What is the formula of calcium fluoride?</a:t>
            </a:r>
          </a:p>
        </p:txBody>
      </p:sp>
      <p:sp>
        <p:nvSpPr>
          <p:cNvPr id="9" name="TextBox 8"/>
          <p:cNvSpPr txBox="1"/>
          <p:nvPr/>
        </p:nvSpPr>
        <p:spPr>
          <a:xfrm>
            <a:off x="6225548" y="3696733"/>
            <a:ext cx="2425664" cy="338554"/>
          </a:xfrm>
          <a:prstGeom prst="rect">
            <a:avLst/>
          </a:prstGeom>
          <a:noFill/>
        </p:spPr>
        <p:txBody>
          <a:bodyPr wrap="none" rtlCol="0">
            <a:spAutoFit/>
          </a:bodyPr>
          <a:lstStyle/>
          <a:p>
            <a:r>
              <a:rPr lang="en-GB" sz="1600" b="1" dirty="0" smtClean="0">
                <a:latin typeface="Segoe Print" pitchFamily="2" charset="0"/>
              </a:rPr>
              <a:t>E _ _ _ _ _ </a:t>
            </a:r>
            <a:r>
              <a:rPr lang="en-GB" sz="1600" b="1" dirty="0">
                <a:latin typeface="Segoe Print" pitchFamily="2" charset="0"/>
              </a:rPr>
              <a:t>_</a:t>
            </a:r>
            <a:r>
              <a:rPr lang="en-GB" sz="1600" b="1" dirty="0" smtClean="0">
                <a:latin typeface="Segoe Print" pitchFamily="2" charset="0"/>
              </a:rPr>
              <a:t> _ _ _ _ _ C</a:t>
            </a:r>
            <a:endParaRPr lang="en-GB" sz="1600" b="1" dirty="0">
              <a:latin typeface="Segoe Print" pitchFamily="2" charset="0"/>
            </a:endParaRPr>
          </a:p>
        </p:txBody>
      </p:sp>
    </p:spTree>
    <p:extLst>
      <p:ext uri="{BB962C8B-B14F-4D97-AF65-F5344CB8AC3E}">
        <p14:creationId xmlns:p14="http://schemas.microsoft.com/office/powerpoint/2010/main" val="73473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00219"/>
          </a:xfrm>
          <a:prstGeom prst="rect">
            <a:avLst/>
          </a:prstGeom>
          <a:noFill/>
          <a:ln w="9525">
            <a:noFill/>
            <a:miter lim="800000"/>
            <a:headEnd/>
            <a:tailEnd/>
          </a:ln>
        </p:spPr>
        <p:txBody>
          <a:bodyPr>
            <a:spAutoFit/>
          </a:bodyPr>
          <a:lstStyle/>
          <a:p>
            <a:pPr algn="ctr"/>
            <a:r>
              <a:rPr lang="en-GB" sz="4600" b="1" u="sng" dirty="0" smtClean="0">
                <a:latin typeface="Segoe Print" pitchFamily="2" charset="0"/>
              </a:rPr>
              <a:t>Covalent bonding - molecules</a:t>
            </a:r>
            <a:endParaRPr lang="en-GB" sz="4600" b="1" u="sng" dirty="0">
              <a:latin typeface="Segoe Print" pitchFamily="2" charset="0"/>
            </a:endParaRPr>
          </a:p>
        </p:txBody>
      </p:sp>
      <p:sp>
        <p:nvSpPr>
          <p:cNvPr id="21" name="Rectangle 20"/>
          <p:cNvSpPr/>
          <p:nvPr/>
        </p:nvSpPr>
        <p:spPr>
          <a:xfrm>
            <a:off x="107504" y="1300282"/>
            <a:ext cx="4248472" cy="54410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p:cNvPicPr>
            <a:picLocks noChangeAspect="1" noChangeArrowheads="1"/>
          </p:cNvPicPr>
          <p:nvPr/>
        </p:nvPicPr>
        <p:blipFill>
          <a:blip r:embed="rId5">
            <a:graysc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5604" y="1556792"/>
            <a:ext cx="1524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7">
            <a:graysc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6421" y="2836540"/>
            <a:ext cx="1524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9">
            <a:graysc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186298" y="4204692"/>
            <a:ext cx="2000250" cy="952500"/>
          </a:xfrm>
          <a:prstGeom prst="rect">
            <a:avLst/>
          </a:prstGeom>
        </p:spPr>
      </p:pic>
      <p:pic>
        <p:nvPicPr>
          <p:cNvPr id="32" name="Picture 2"/>
          <p:cNvPicPr>
            <a:picLocks noChangeAspect="1" noChangeArrowheads="1"/>
          </p:cNvPicPr>
          <p:nvPr/>
        </p:nvPicPr>
        <p:blipFill>
          <a:blip r:embed="rId11">
            <a:grayscl/>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611" y="5445224"/>
            <a:ext cx="20955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13">
            <a:grayscl/>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95736" y="5254724"/>
            <a:ext cx="2095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5">
            <a:grayscl/>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95736" y="2845668"/>
            <a:ext cx="20955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17">
            <a:grayscl/>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2481486" y="1556792"/>
            <a:ext cx="1524000" cy="952500"/>
          </a:xfrm>
          <a:prstGeom prst="rect">
            <a:avLst/>
          </a:prstGeom>
        </p:spPr>
      </p:pic>
      <p:sp>
        <p:nvSpPr>
          <p:cNvPr id="36" name="Rectangle 35"/>
          <p:cNvSpPr/>
          <p:nvPr/>
        </p:nvSpPr>
        <p:spPr>
          <a:xfrm>
            <a:off x="107504" y="1300282"/>
            <a:ext cx="1726755" cy="307777"/>
          </a:xfrm>
          <a:prstGeom prst="rect">
            <a:avLst/>
          </a:prstGeom>
        </p:spPr>
        <p:txBody>
          <a:bodyPr wrap="none">
            <a:spAutoFit/>
          </a:bodyPr>
          <a:lstStyle/>
          <a:p>
            <a:r>
              <a:rPr lang="en-GB" sz="1400" u="sng" dirty="0" smtClean="0">
                <a:latin typeface="Comic Sans MS" pitchFamily="66" charset="0"/>
                <a:cs typeface="Arial" pitchFamily="34" charset="0"/>
              </a:rPr>
              <a:t>Hydrogen - H</a:t>
            </a:r>
            <a:r>
              <a:rPr lang="en-GB" sz="1400" u="sng" baseline="-25000" dirty="0" smtClean="0">
                <a:latin typeface="Comic Sans MS" pitchFamily="66" charset="0"/>
                <a:cs typeface="Arial" pitchFamily="34" charset="0"/>
              </a:rPr>
              <a:t>2</a:t>
            </a:r>
            <a:r>
              <a:rPr lang="en-GB" sz="1400" u="sng" dirty="0" smtClean="0">
                <a:latin typeface="Comic Sans MS" pitchFamily="66" charset="0"/>
                <a:cs typeface="Arial" pitchFamily="34" charset="0"/>
              </a:rPr>
              <a:t> (g)</a:t>
            </a:r>
            <a:endParaRPr lang="en-GB" sz="1400" u="sng" dirty="0"/>
          </a:p>
        </p:txBody>
      </p:sp>
      <p:sp>
        <p:nvSpPr>
          <p:cNvPr id="37" name="Rectangle 36"/>
          <p:cNvSpPr/>
          <p:nvPr/>
        </p:nvSpPr>
        <p:spPr>
          <a:xfrm>
            <a:off x="2871274" y="1300281"/>
            <a:ext cx="1484702" cy="307777"/>
          </a:xfrm>
          <a:prstGeom prst="rect">
            <a:avLst/>
          </a:prstGeom>
        </p:spPr>
        <p:txBody>
          <a:bodyPr wrap="none">
            <a:spAutoFit/>
          </a:bodyPr>
          <a:lstStyle/>
          <a:p>
            <a:r>
              <a:rPr lang="en-GB" sz="1400" u="sng" dirty="0" smtClean="0">
                <a:latin typeface="Comic Sans MS" pitchFamily="66" charset="0"/>
                <a:cs typeface="Arial" pitchFamily="34" charset="0"/>
              </a:rPr>
              <a:t>Oxygen - O</a:t>
            </a:r>
            <a:r>
              <a:rPr lang="en-GB" sz="1400" u="sng" baseline="-25000" dirty="0" smtClean="0">
                <a:latin typeface="Comic Sans MS" pitchFamily="66" charset="0"/>
                <a:cs typeface="Arial" pitchFamily="34" charset="0"/>
              </a:rPr>
              <a:t>2</a:t>
            </a:r>
            <a:r>
              <a:rPr lang="en-GB" sz="1400" u="sng" dirty="0" smtClean="0">
                <a:latin typeface="Comic Sans MS" pitchFamily="66" charset="0"/>
                <a:cs typeface="Arial" pitchFamily="34" charset="0"/>
              </a:rPr>
              <a:t> (g)</a:t>
            </a:r>
            <a:endParaRPr lang="en-GB" sz="1400" u="sng" dirty="0"/>
          </a:p>
        </p:txBody>
      </p:sp>
      <p:sp>
        <p:nvSpPr>
          <p:cNvPr id="38" name="Rectangle 37"/>
          <p:cNvSpPr/>
          <p:nvPr/>
        </p:nvSpPr>
        <p:spPr>
          <a:xfrm>
            <a:off x="107504" y="2509292"/>
            <a:ext cx="1560042" cy="307777"/>
          </a:xfrm>
          <a:prstGeom prst="rect">
            <a:avLst/>
          </a:prstGeom>
        </p:spPr>
        <p:txBody>
          <a:bodyPr wrap="none">
            <a:spAutoFit/>
          </a:bodyPr>
          <a:lstStyle/>
          <a:p>
            <a:r>
              <a:rPr lang="en-GB" sz="1400" u="sng" dirty="0" smtClean="0">
                <a:latin typeface="Comic Sans MS" pitchFamily="66" charset="0"/>
                <a:cs typeface="Arial" pitchFamily="34" charset="0"/>
              </a:rPr>
              <a:t>Chlorine - Cl</a:t>
            </a:r>
            <a:r>
              <a:rPr lang="en-GB" sz="1400" u="sng" baseline="-25000" dirty="0" smtClean="0">
                <a:latin typeface="Comic Sans MS" pitchFamily="66" charset="0"/>
                <a:cs typeface="Arial" pitchFamily="34" charset="0"/>
              </a:rPr>
              <a:t>2</a:t>
            </a:r>
            <a:r>
              <a:rPr lang="en-GB" sz="1400" u="sng" dirty="0" smtClean="0">
                <a:latin typeface="Comic Sans MS" pitchFamily="66" charset="0"/>
                <a:cs typeface="Arial" pitchFamily="34" charset="0"/>
              </a:rPr>
              <a:t> (g)</a:t>
            </a:r>
            <a:endParaRPr lang="en-GB" sz="1400" u="sng" dirty="0"/>
          </a:p>
        </p:txBody>
      </p:sp>
      <p:sp>
        <p:nvSpPr>
          <p:cNvPr id="39" name="Rectangle 38"/>
          <p:cNvSpPr/>
          <p:nvPr/>
        </p:nvSpPr>
        <p:spPr>
          <a:xfrm>
            <a:off x="2624412" y="2509291"/>
            <a:ext cx="1731564" cy="307777"/>
          </a:xfrm>
          <a:prstGeom prst="rect">
            <a:avLst/>
          </a:prstGeom>
        </p:spPr>
        <p:txBody>
          <a:bodyPr wrap="none">
            <a:spAutoFit/>
          </a:bodyPr>
          <a:lstStyle/>
          <a:p>
            <a:r>
              <a:rPr lang="en-GB" sz="1400" u="sng" dirty="0" smtClean="0">
                <a:latin typeface="Comic Sans MS" pitchFamily="66" charset="0"/>
                <a:cs typeface="Arial" pitchFamily="34" charset="0"/>
              </a:rPr>
              <a:t>Methane – CH</a:t>
            </a:r>
            <a:r>
              <a:rPr lang="en-GB" sz="1400" u="sng" baseline="-25000" dirty="0" smtClean="0">
                <a:latin typeface="Comic Sans MS" pitchFamily="66" charset="0"/>
                <a:cs typeface="Arial" pitchFamily="34" charset="0"/>
              </a:rPr>
              <a:t>4</a:t>
            </a:r>
            <a:r>
              <a:rPr lang="en-GB" sz="1400" u="sng" dirty="0" smtClean="0">
                <a:latin typeface="Comic Sans MS" pitchFamily="66" charset="0"/>
                <a:cs typeface="Arial" pitchFamily="34" charset="0"/>
              </a:rPr>
              <a:t> (g)</a:t>
            </a:r>
            <a:endParaRPr lang="en-GB" sz="1400" u="sng" dirty="0"/>
          </a:p>
        </p:txBody>
      </p:sp>
      <p:sp>
        <p:nvSpPr>
          <p:cNvPr id="40" name="Rectangle 39"/>
          <p:cNvSpPr/>
          <p:nvPr/>
        </p:nvSpPr>
        <p:spPr>
          <a:xfrm>
            <a:off x="107504" y="3789040"/>
            <a:ext cx="1723549" cy="523220"/>
          </a:xfrm>
          <a:prstGeom prst="rect">
            <a:avLst/>
          </a:prstGeom>
        </p:spPr>
        <p:txBody>
          <a:bodyPr wrap="none">
            <a:spAutoFit/>
          </a:bodyPr>
          <a:lstStyle/>
          <a:p>
            <a:r>
              <a:rPr lang="en-GB" sz="1400" u="sng" dirty="0" smtClean="0">
                <a:latin typeface="Comic Sans MS" pitchFamily="66" charset="0"/>
                <a:cs typeface="Arial" pitchFamily="34" charset="0"/>
              </a:rPr>
              <a:t>Hydrogen chloride</a:t>
            </a:r>
          </a:p>
          <a:p>
            <a:r>
              <a:rPr lang="en-GB" sz="1400" u="sng" dirty="0" err="1" smtClean="0">
                <a:latin typeface="Comic Sans MS" pitchFamily="66" charset="0"/>
                <a:cs typeface="Arial" pitchFamily="34" charset="0"/>
              </a:rPr>
              <a:t>HCl</a:t>
            </a:r>
            <a:r>
              <a:rPr lang="en-GB" sz="1400" u="sng" dirty="0" smtClean="0">
                <a:latin typeface="Comic Sans MS" pitchFamily="66" charset="0"/>
                <a:cs typeface="Arial" pitchFamily="34" charset="0"/>
              </a:rPr>
              <a:t> (g)</a:t>
            </a:r>
            <a:endParaRPr lang="en-GB" sz="1400" u="sng" dirty="0"/>
          </a:p>
        </p:txBody>
      </p:sp>
      <p:sp>
        <p:nvSpPr>
          <p:cNvPr id="41" name="Rectangle 40"/>
          <p:cNvSpPr/>
          <p:nvPr/>
        </p:nvSpPr>
        <p:spPr>
          <a:xfrm>
            <a:off x="12197" y="5157192"/>
            <a:ext cx="1539204" cy="307777"/>
          </a:xfrm>
          <a:prstGeom prst="rect">
            <a:avLst/>
          </a:prstGeom>
        </p:spPr>
        <p:txBody>
          <a:bodyPr wrap="none">
            <a:spAutoFit/>
          </a:bodyPr>
          <a:lstStyle/>
          <a:p>
            <a:r>
              <a:rPr lang="en-GB" sz="1400" u="sng" dirty="0" smtClean="0">
                <a:latin typeface="Comic Sans MS" pitchFamily="66" charset="0"/>
                <a:cs typeface="Arial" pitchFamily="34" charset="0"/>
              </a:rPr>
              <a:t>Water – H</a:t>
            </a:r>
            <a:r>
              <a:rPr lang="en-GB" sz="1400" u="sng" baseline="-25000" dirty="0" smtClean="0">
                <a:latin typeface="Comic Sans MS" pitchFamily="66" charset="0"/>
                <a:cs typeface="Arial" pitchFamily="34" charset="0"/>
              </a:rPr>
              <a:t>2</a:t>
            </a:r>
            <a:r>
              <a:rPr lang="en-GB" sz="1400" u="sng" dirty="0" smtClean="0">
                <a:latin typeface="Comic Sans MS" pitchFamily="66" charset="0"/>
                <a:cs typeface="Arial" pitchFamily="34" charset="0"/>
              </a:rPr>
              <a:t>O (l)</a:t>
            </a:r>
            <a:endParaRPr lang="en-GB" sz="1400" u="sng" dirty="0"/>
          </a:p>
        </p:txBody>
      </p:sp>
      <p:sp>
        <p:nvSpPr>
          <p:cNvPr id="42" name="Rectangle 41"/>
          <p:cNvSpPr/>
          <p:nvPr/>
        </p:nvSpPr>
        <p:spPr>
          <a:xfrm>
            <a:off x="2613191" y="4921748"/>
            <a:ext cx="1742785" cy="307777"/>
          </a:xfrm>
          <a:prstGeom prst="rect">
            <a:avLst/>
          </a:prstGeom>
        </p:spPr>
        <p:txBody>
          <a:bodyPr wrap="none">
            <a:spAutoFit/>
          </a:bodyPr>
          <a:lstStyle/>
          <a:p>
            <a:r>
              <a:rPr lang="en-GB" sz="1400" u="sng" dirty="0" smtClean="0">
                <a:latin typeface="Comic Sans MS" pitchFamily="66" charset="0"/>
                <a:cs typeface="Arial" pitchFamily="34" charset="0"/>
              </a:rPr>
              <a:t>Ammonia – NH</a:t>
            </a:r>
            <a:r>
              <a:rPr lang="en-GB" sz="1400" u="sng" baseline="-25000" dirty="0" smtClean="0">
                <a:latin typeface="Comic Sans MS" pitchFamily="66" charset="0"/>
                <a:cs typeface="Arial" pitchFamily="34" charset="0"/>
              </a:rPr>
              <a:t>3</a:t>
            </a:r>
            <a:r>
              <a:rPr lang="en-GB" sz="1400" u="sng" dirty="0" smtClean="0">
                <a:latin typeface="Comic Sans MS" pitchFamily="66" charset="0"/>
                <a:cs typeface="Arial" pitchFamily="34" charset="0"/>
              </a:rPr>
              <a:t> (g)</a:t>
            </a:r>
            <a:endParaRPr lang="en-GB" sz="1400" u="sng" dirty="0"/>
          </a:p>
        </p:txBody>
      </p:sp>
      <p:sp>
        <p:nvSpPr>
          <p:cNvPr id="43" name="TextBox 42"/>
          <p:cNvSpPr txBox="1"/>
          <p:nvPr/>
        </p:nvSpPr>
        <p:spPr>
          <a:xfrm>
            <a:off x="4716016" y="1300281"/>
            <a:ext cx="4248472" cy="4616648"/>
          </a:xfrm>
          <a:prstGeom prst="rect">
            <a:avLst/>
          </a:prstGeom>
          <a:noFill/>
          <a:ln w="12700">
            <a:solidFill>
              <a:srgbClr val="000000"/>
            </a:solidFill>
          </a:ln>
        </p:spPr>
        <p:txBody>
          <a:bodyPr wrap="square" rtlCol="0">
            <a:spAutoFit/>
          </a:bodyPr>
          <a:lstStyle/>
          <a:p>
            <a:r>
              <a:rPr lang="en-GB" sz="1400" u="sng" dirty="0">
                <a:latin typeface="Comic Sans MS" pitchFamily="66" charset="0"/>
                <a:cs typeface="Arial" pitchFamily="34" charset="0"/>
              </a:rPr>
              <a:t>Properties of </a:t>
            </a:r>
            <a:r>
              <a:rPr lang="en-GB" sz="1400" u="sng" dirty="0" smtClean="0">
                <a:latin typeface="Comic Sans MS" pitchFamily="66" charset="0"/>
                <a:cs typeface="Arial" pitchFamily="34" charset="0"/>
              </a:rPr>
              <a:t>covalent compounds</a:t>
            </a:r>
          </a:p>
          <a:p>
            <a:endParaRPr lang="en-GB" sz="1400" b="0" i="0" u="none" strike="noStrike" baseline="0" dirty="0" smtClean="0">
              <a:latin typeface="Comic Sans MS" pitchFamily="66" charset="0"/>
              <a:cs typeface="Arial" pitchFamily="34" charset="0"/>
            </a:endParaRPr>
          </a:p>
          <a:p>
            <a:pPr marL="265113" indent="-265113">
              <a:buFont typeface="Arial" pitchFamily="34" charset="0"/>
              <a:buChar char="•"/>
            </a:pPr>
            <a:r>
              <a:rPr lang="en-GB" sz="1400" dirty="0">
                <a:latin typeface="Comic Sans MS" pitchFamily="66" charset="0"/>
                <a:cs typeface="Arial" pitchFamily="34" charset="0"/>
              </a:rPr>
              <a:t>A covalent bond is a </a:t>
            </a:r>
            <a:r>
              <a:rPr lang="en-GB" sz="1400" b="1" u="sng" dirty="0">
                <a:latin typeface="Comic Sans MS" pitchFamily="66" charset="0"/>
                <a:cs typeface="Arial" pitchFamily="34" charset="0"/>
              </a:rPr>
              <a:t>shared</a:t>
            </a:r>
            <a:r>
              <a:rPr lang="en-GB" sz="1400" dirty="0">
                <a:latin typeface="Comic Sans MS" pitchFamily="66" charset="0"/>
                <a:cs typeface="Arial" pitchFamily="34" charset="0"/>
              </a:rPr>
              <a:t> pair of electrons</a:t>
            </a:r>
          </a:p>
          <a:p>
            <a:pPr marL="265113" indent="-265113">
              <a:buFont typeface="Arial" pitchFamily="34" charset="0"/>
              <a:buChar char="•"/>
            </a:pPr>
            <a:endParaRPr lang="en-GB" sz="1400" dirty="0">
              <a:latin typeface="Comic Sans MS" pitchFamily="66" charset="0"/>
              <a:cs typeface="Arial" pitchFamily="34" charset="0"/>
            </a:endParaRPr>
          </a:p>
          <a:p>
            <a:pPr marL="265113" indent="-265113">
              <a:buFont typeface="Arial" pitchFamily="34" charset="0"/>
              <a:buChar char="•"/>
            </a:pPr>
            <a:r>
              <a:rPr lang="en-GB" sz="1400" dirty="0">
                <a:latin typeface="Comic Sans MS" pitchFamily="66" charset="0"/>
                <a:cs typeface="Arial" pitchFamily="34" charset="0"/>
              </a:rPr>
              <a:t>Substances that consist of simple molecules are gases, liquids or solids that have relatively low melting points and boiling points</a:t>
            </a:r>
          </a:p>
          <a:p>
            <a:pPr marL="265113" indent="-265113">
              <a:buFont typeface="Arial" pitchFamily="34" charset="0"/>
              <a:buChar char="•"/>
            </a:pPr>
            <a:endParaRPr lang="en-GB" sz="1400" dirty="0">
              <a:latin typeface="Comic Sans MS" pitchFamily="66" charset="0"/>
              <a:cs typeface="Arial" pitchFamily="34" charset="0"/>
            </a:endParaRPr>
          </a:p>
          <a:p>
            <a:pPr marL="265113" indent="-265113">
              <a:buFont typeface="Arial" pitchFamily="34" charset="0"/>
              <a:buChar char="•"/>
            </a:pPr>
            <a:r>
              <a:rPr lang="en-GB" sz="1400" dirty="0">
                <a:latin typeface="Comic Sans MS" pitchFamily="66" charset="0"/>
                <a:cs typeface="Arial" pitchFamily="34" charset="0"/>
              </a:rPr>
              <a:t>They have only weak forces between the molecules (</a:t>
            </a:r>
            <a:r>
              <a:rPr lang="en-GB" sz="1400" b="1" u="sng" dirty="0">
                <a:latin typeface="Comic Sans MS" pitchFamily="66" charset="0"/>
                <a:cs typeface="Arial" pitchFamily="34" charset="0"/>
              </a:rPr>
              <a:t>intermolecular forces</a:t>
            </a:r>
            <a:r>
              <a:rPr lang="en-GB" sz="1400" dirty="0">
                <a:latin typeface="Comic Sans MS" pitchFamily="66" charset="0"/>
                <a:cs typeface="Arial" pitchFamily="34" charset="0"/>
              </a:rPr>
              <a:t>). It is these intermolecular forces that are overcome, not the covalent bonds, when the substance melts or boils. Intermolecular forces are much weaker than covalent </a:t>
            </a:r>
            <a:r>
              <a:rPr lang="en-GB" sz="1400" dirty="0" smtClean="0">
                <a:latin typeface="Comic Sans MS" pitchFamily="66" charset="0"/>
                <a:cs typeface="Arial" pitchFamily="34" charset="0"/>
              </a:rPr>
              <a:t>bonds. The forces within the molecules (the covalent bonds) can be referred to as </a:t>
            </a:r>
            <a:r>
              <a:rPr lang="en-GB" sz="1400" b="1" u="sng" dirty="0" err="1" smtClean="0">
                <a:latin typeface="Comic Sans MS" pitchFamily="66" charset="0"/>
                <a:cs typeface="Arial" pitchFamily="34" charset="0"/>
              </a:rPr>
              <a:t>intramolecular</a:t>
            </a:r>
            <a:r>
              <a:rPr lang="en-GB" sz="1400" dirty="0" smtClean="0">
                <a:latin typeface="Comic Sans MS" pitchFamily="66" charset="0"/>
                <a:cs typeface="Arial" pitchFamily="34" charset="0"/>
              </a:rPr>
              <a:t> </a:t>
            </a:r>
            <a:r>
              <a:rPr lang="en-GB" sz="1400" b="1" u="sng" dirty="0" smtClean="0">
                <a:latin typeface="Comic Sans MS" pitchFamily="66" charset="0"/>
                <a:cs typeface="Arial" pitchFamily="34" charset="0"/>
              </a:rPr>
              <a:t>forces</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pPr marL="265113" indent="-265113">
              <a:buFont typeface="Arial" pitchFamily="34" charset="0"/>
              <a:buChar char="•"/>
            </a:pPr>
            <a:endParaRPr lang="en-GB" sz="1400" dirty="0">
              <a:latin typeface="Comic Sans MS" pitchFamily="66" charset="0"/>
              <a:cs typeface="Arial" pitchFamily="34" charset="0"/>
            </a:endParaRPr>
          </a:p>
          <a:p>
            <a:pPr marL="265113" indent="-265113">
              <a:buFont typeface="Arial" pitchFamily="34" charset="0"/>
              <a:buChar char="•"/>
            </a:pPr>
            <a:r>
              <a:rPr lang="en-GB" sz="1400" dirty="0" smtClean="0">
                <a:latin typeface="Comic Sans MS" pitchFamily="66" charset="0"/>
                <a:cs typeface="Arial" pitchFamily="34" charset="0"/>
              </a:rPr>
              <a:t>They </a:t>
            </a:r>
            <a:r>
              <a:rPr lang="en-GB" sz="1400" b="1" u="sng" dirty="0" smtClean="0">
                <a:latin typeface="Comic Sans MS" pitchFamily="66" charset="0"/>
                <a:cs typeface="Arial" pitchFamily="34" charset="0"/>
              </a:rPr>
              <a:t>do not</a:t>
            </a:r>
            <a:r>
              <a:rPr lang="en-GB" sz="1400" dirty="0" smtClean="0">
                <a:latin typeface="Comic Sans MS" pitchFamily="66" charset="0"/>
                <a:cs typeface="Arial" pitchFamily="34" charset="0"/>
              </a:rPr>
              <a:t> </a:t>
            </a:r>
            <a:r>
              <a:rPr lang="en-GB" sz="1400" dirty="0">
                <a:latin typeface="Comic Sans MS" pitchFamily="66" charset="0"/>
                <a:cs typeface="Arial" pitchFamily="34" charset="0"/>
              </a:rPr>
              <a:t>conduct electricity because the molecules do not have an overall electric charge. No free electrons or ions.</a:t>
            </a:r>
          </a:p>
        </p:txBody>
      </p:sp>
    </p:spTree>
    <p:extLst>
      <p:ext uri="{BB962C8B-B14F-4D97-AF65-F5344CB8AC3E}">
        <p14:creationId xmlns:p14="http://schemas.microsoft.com/office/powerpoint/2010/main" val="371277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Covalent bonding - molecules</a:t>
            </a:r>
          </a:p>
        </p:txBody>
      </p:sp>
      <p:sp>
        <p:nvSpPr>
          <p:cNvPr id="43" name="Content Placeholder 2"/>
          <p:cNvSpPr>
            <a:spLocks noGrp="1"/>
          </p:cNvSpPr>
          <p:nvPr>
            <p:ph idx="1"/>
          </p:nvPr>
        </p:nvSpPr>
        <p:spPr>
          <a:xfrm>
            <a:off x="286206" y="1212777"/>
            <a:ext cx="8820472" cy="5239781"/>
          </a:xfrm>
        </p:spPr>
        <p:txBody>
          <a:bodyPr>
            <a:normAutofit/>
          </a:bodyPr>
          <a:lstStyle/>
          <a:p>
            <a:pPr marL="514350" indent="-514350">
              <a:buFont typeface="+mj-lt"/>
              <a:buAutoNum type="arabicPeriod"/>
            </a:pPr>
            <a:r>
              <a:rPr lang="en-GB" sz="2000" dirty="0">
                <a:latin typeface="Comic Sans MS" pitchFamily="66" charset="0"/>
              </a:rPr>
              <a:t>Do covalent bonds </a:t>
            </a:r>
            <a:r>
              <a:rPr lang="en-GB" sz="2000" b="1" u="sng" dirty="0">
                <a:latin typeface="Comic Sans MS" pitchFamily="66" charset="0"/>
              </a:rPr>
              <a:t>transfer</a:t>
            </a:r>
            <a:r>
              <a:rPr lang="en-GB" sz="2000" dirty="0">
                <a:latin typeface="Comic Sans MS" pitchFamily="66" charset="0"/>
              </a:rPr>
              <a:t> or </a:t>
            </a:r>
            <a:r>
              <a:rPr lang="en-GB" sz="2000" b="1" u="sng" dirty="0">
                <a:latin typeface="Comic Sans MS" pitchFamily="66" charset="0"/>
              </a:rPr>
              <a:t>share</a:t>
            </a:r>
            <a:r>
              <a:rPr lang="en-GB" sz="2000" dirty="0">
                <a:latin typeface="Comic Sans MS" pitchFamily="66" charset="0"/>
              </a:rPr>
              <a:t> electrons?</a:t>
            </a:r>
          </a:p>
          <a:p>
            <a:pPr marL="514350" indent="-514350">
              <a:buFont typeface="+mj-lt"/>
              <a:buAutoNum type="arabicPeriod"/>
            </a:pPr>
            <a:r>
              <a:rPr lang="en-GB" sz="2000" dirty="0">
                <a:latin typeface="Comic Sans MS" pitchFamily="66" charset="0"/>
              </a:rPr>
              <a:t>covalent bonds exist between..</a:t>
            </a:r>
          </a:p>
          <a:p>
            <a:pPr marL="1082675" indent="0">
              <a:buNone/>
              <a:tabLst>
                <a:tab pos="541338" algn="l"/>
              </a:tabLst>
            </a:pPr>
            <a:r>
              <a:rPr lang="en-GB" sz="2000" dirty="0" smtClean="0">
                <a:latin typeface="Comic Sans MS" pitchFamily="66" charset="0"/>
              </a:rPr>
              <a:t>(</a:t>
            </a:r>
            <a:r>
              <a:rPr lang="en-GB" sz="2000" dirty="0">
                <a:latin typeface="Comic Sans MS" pitchFamily="66" charset="0"/>
              </a:rPr>
              <a:t>a) Metals and Non-metals,</a:t>
            </a:r>
          </a:p>
          <a:p>
            <a:pPr marL="1082675" indent="0">
              <a:buNone/>
              <a:tabLst>
                <a:tab pos="541338" algn="l"/>
              </a:tabLst>
            </a:pPr>
            <a:r>
              <a:rPr lang="en-GB" sz="2000" dirty="0" smtClean="0">
                <a:latin typeface="Comic Sans MS" pitchFamily="66" charset="0"/>
              </a:rPr>
              <a:t>(</a:t>
            </a:r>
            <a:r>
              <a:rPr lang="en-GB" sz="2000" dirty="0">
                <a:latin typeface="Comic Sans MS" pitchFamily="66" charset="0"/>
              </a:rPr>
              <a:t>b) Non metals and Non-metals</a:t>
            </a:r>
          </a:p>
          <a:p>
            <a:pPr marL="1082675" indent="0">
              <a:buNone/>
              <a:tabLst>
                <a:tab pos="541338" algn="l"/>
              </a:tabLst>
            </a:pPr>
            <a:r>
              <a:rPr lang="en-GB" sz="2000" dirty="0" smtClean="0">
                <a:latin typeface="Comic Sans MS" pitchFamily="66" charset="0"/>
              </a:rPr>
              <a:t>(</a:t>
            </a:r>
            <a:r>
              <a:rPr lang="en-GB" sz="2000" dirty="0">
                <a:latin typeface="Comic Sans MS" pitchFamily="66" charset="0"/>
              </a:rPr>
              <a:t>c) Metals and Metals</a:t>
            </a:r>
          </a:p>
          <a:p>
            <a:pPr marL="514350" indent="-514350">
              <a:buFont typeface="+mj-lt"/>
              <a:buAutoNum type="arabicPeriod" startAt="3"/>
            </a:pPr>
            <a:r>
              <a:rPr lang="en-GB" sz="2000" dirty="0">
                <a:latin typeface="Comic Sans MS" pitchFamily="66" charset="0"/>
              </a:rPr>
              <a:t>Elements in group 7 form covalent compounds with how many bonds?</a:t>
            </a:r>
          </a:p>
          <a:p>
            <a:pPr marL="514350" indent="-514350">
              <a:buFont typeface="+mj-lt"/>
              <a:buAutoNum type="arabicPeriod" startAt="3"/>
            </a:pPr>
            <a:r>
              <a:rPr lang="en-GB" sz="2000" dirty="0">
                <a:latin typeface="Comic Sans MS" pitchFamily="66" charset="0"/>
              </a:rPr>
              <a:t>Elements in group __ form covalent compounds with 3 bonds?</a:t>
            </a:r>
          </a:p>
          <a:p>
            <a:pPr marL="514350" indent="-514350">
              <a:buFont typeface="+mj-lt"/>
              <a:buAutoNum type="arabicPeriod" startAt="3"/>
            </a:pPr>
            <a:r>
              <a:rPr lang="en-GB" sz="2000" dirty="0">
                <a:latin typeface="Comic Sans MS" pitchFamily="66" charset="0"/>
              </a:rPr>
              <a:t>Why do covalent compounds NOT conduct electricity?</a:t>
            </a:r>
          </a:p>
          <a:p>
            <a:pPr marL="514350" indent="-514350">
              <a:buFont typeface="+mj-lt"/>
              <a:buAutoNum type="arabicPeriod" startAt="3"/>
            </a:pPr>
            <a:r>
              <a:rPr lang="en-GB" sz="2000" dirty="0">
                <a:latin typeface="Comic Sans MS" pitchFamily="66" charset="0"/>
              </a:rPr>
              <a:t>Are covalent bonds strong or weak?</a:t>
            </a:r>
          </a:p>
          <a:p>
            <a:pPr marL="514350" indent="-514350">
              <a:buFont typeface="+mj-lt"/>
              <a:buAutoNum type="arabicPeriod" startAt="3"/>
            </a:pPr>
            <a:r>
              <a:rPr lang="en-GB" sz="2000" dirty="0">
                <a:latin typeface="Comic Sans MS" pitchFamily="66" charset="0"/>
              </a:rPr>
              <a:t>Draw a diagram to show the electron arrangement in a carbon atom.</a:t>
            </a:r>
          </a:p>
          <a:p>
            <a:pPr marL="514350" indent="-514350">
              <a:buFont typeface="+mj-lt"/>
              <a:buAutoNum type="arabicPeriod" startAt="3"/>
            </a:pPr>
            <a:r>
              <a:rPr lang="en-GB" sz="2000" dirty="0">
                <a:latin typeface="Comic Sans MS" pitchFamily="66" charset="0"/>
              </a:rPr>
              <a:t>Draw a dot-cross diagram to show the bonding between 2 fluorine atoms</a:t>
            </a:r>
          </a:p>
          <a:p>
            <a:pPr marL="514350" indent="-514350">
              <a:buFont typeface="+mj-lt"/>
              <a:buAutoNum type="arabicPeriod" startAt="3"/>
            </a:pPr>
            <a:r>
              <a:rPr lang="en-GB" sz="2000" dirty="0">
                <a:latin typeface="Comic Sans MS" pitchFamily="66" charset="0"/>
              </a:rPr>
              <a:t>Draw a dot-cross diagram to show the bonding present in CH</a:t>
            </a:r>
            <a:r>
              <a:rPr lang="en-GB" sz="2000" baseline="-25000" dirty="0">
                <a:latin typeface="Comic Sans MS" pitchFamily="66" charset="0"/>
              </a:rPr>
              <a:t>4</a:t>
            </a:r>
            <a:r>
              <a:rPr lang="en-GB" sz="2000" dirty="0">
                <a:latin typeface="Comic Sans MS" pitchFamily="66" charset="0"/>
              </a:rPr>
              <a:t>?</a:t>
            </a:r>
          </a:p>
          <a:p>
            <a:pPr marL="514350" indent="-514350">
              <a:buFont typeface="+mj-lt"/>
              <a:buAutoNum type="arabicPeriod" startAt="3"/>
            </a:pPr>
            <a:r>
              <a:rPr lang="en-GB" sz="2000" dirty="0">
                <a:latin typeface="Comic Sans MS" pitchFamily="66" charset="0"/>
              </a:rPr>
              <a:t>How many bonds does carbon form in </a:t>
            </a:r>
            <a:r>
              <a:rPr lang="en-GB" sz="2000" dirty="0" smtClean="0">
                <a:latin typeface="Comic Sans MS" pitchFamily="66" charset="0"/>
              </a:rPr>
              <a:t>CO</a:t>
            </a:r>
            <a:r>
              <a:rPr lang="en-GB" sz="2000" baseline="-25000" dirty="0" smtClean="0">
                <a:latin typeface="Comic Sans MS" pitchFamily="66" charset="0"/>
              </a:rPr>
              <a:t>2</a:t>
            </a:r>
            <a:r>
              <a:rPr lang="en-GB" sz="2000" dirty="0" smtClean="0">
                <a:latin typeface="Comic Sans MS" pitchFamily="66" charset="0"/>
              </a:rPr>
              <a:t>?</a:t>
            </a:r>
            <a:endParaRPr lang="en-GB" sz="2000" dirty="0">
              <a:latin typeface="Comic Sans MS" pitchFamily="66" charset="0"/>
            </a:endParaRPr>
          </a:p>
        </p:txBody>
      </p:sp>
    </p:spTree>
    <p:extLst>
      <p:ext uri="{BB962C8B-B14F-4D97-AF65-F5344CB8AC3E}">
        <p14:creationId xmlns:p14="http://schemas.microsoft.com/office/powerpoint/2010/main" val="3817980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88024" y="1556792"/>
            <a:ext cx="2124236" cy="197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00219"/>
          </a:xfrm>
          <a:prstGeom prst="rect">
            <a:avLst/>
          </a:prstGeom>
          <a:noFill/>
          <a:ln w="9525">
            <a:noFill/>
            <a:miter lim="800000"/>
            <a:headEnd/>
            <a:tailEnd/>
          </a:ln>
        </p:spPr>
        <p:txBody>
          <a:bodyPr>
            <a:spAutoFit/>
          </a:bodyPr>
          <a:lstStyle/>
          <a:p>
            <a:pPr algn="ctr"/>
            <a:r>
              <a:rPr lang="en-GB" sz="4600" b="1" u="sng" dirty="0" smtClean="0">
                <a:latin typeface="Segoe Print" pitchFamily="2" charset="0"/>
              </a:rPr>
              <a:t>Covalent bonding - Giant</a:t>
            </a:r>
            <a:endParaRPr lang="en-GB" sz="4600" b="1" u="sng" dirty="0">
              <a:latin typeface="Segoe Print" pitchFamily="2"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21731925"/>
              </p:ext>
            </p:extLst>
          </p:nvPr>
        </p:nvGraphicFramePr>
        <p:xfrm>
          <a:off x="107504" y="1196752"/>
          <a:ext cx="4248472" cy="4721006"/>
        </p:xfrm>
        <a:graphic>
          <a:graphicData uri="http://schemas.openxmlformats.org/drawingml/2006/table">
            <a:tbl>
              <a:tblPr firstRow="1" bandRow="1">
                <a:tableStyleId>{5940675A-B579-460E-94D1-54222C63F5DA}</a:tableStyleId>
              </a:tblPr>
              <a:tblGrid>
                <a:gridCol w="2124236"/>
                <a:gridCol w="2124236"/>
              </a:tblGrid>
              <a:tr h="23605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u="sng" dirty="0" smtClean="0">
                          <a:latin typeface="Comic Sans MS" pitchFamily="66" charset="0"/>
                          <a:cs typeface="Arial" pitchFamily="34" charset="0"/>
                        </a:rPr>
                        <a:t>Diamond (carbon only)</a:t>
                      </a:r>
                      <a:endParaRPr lang="en-GB" sz="14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GB" sz="1400" dirty="0" smtClean="0">
                          <a:latin typeface="Comic Sans MS" pitchFamily="66" charset="0"/>
                        </a:rPr>
                        <a:t>All the atoms in these structures are linked</a:t>
                      </a:r>
                    </a:p>
                    <a:p>
                      <a:r>
                        <a:rPr lang="en-GB" sz="1400" dirty="0" smtClean="0">
                          <a:latin typeface="Comic Sans MS" pitchFamily="66" charset="0"/>
                        </a:rPr>
                        <a:t>to other atoms by strong covalent bonds and so they have very high melting points.</a:t>
                      </a:r>
                    </a:p>
                  </a:txBody>
                  <a:tcPr anchor="ctr"/>
                </a:tc>
              </a:tr>
              <a:tr h="2360503">
                <a:tc>
                  <a:txBody>
                    <a:bodyPr/>
                    <a:lstStyle/>
                    <a:p>
                      <a:r>
                        <a:rPr lang="en-GB" sz="1400" dirty="0" smtClean="0">
                          <a:latin typeface="Comic Sans MS" pitchFamily="66" charset="0"/>
                        </a:rPr>
                        <a:t>In diamond, each carbon atom forms </a:t>
                      </a:r>
                      <a:r>
                        <a:rPr lang="en-GB" sz="1400" b="1" u="sng" dirty="0" smtClean="0">
                          <a:latin typeface="Comic Sans MS" pitchFamily="66" charset="0"/>
                        </a:rPr>
                        <a:t>four</a:t>
                      </a:r>
                      <a:r>
                        <a:rPr lang="en-GB" sz="1400" dirty="0" smtClean="0">
                          <a:latin typeface="Comic Sans MS" pitchFamily="66" charset="0"/>
                        </a:rPr>
                        <a:t> covalent bonds with other carbon atoms in a giant covalent</a:t>
                      </a:r>
                    </a:p>
                    <a:p>
                      <a:r>
                        <a:rPr lang="en-GB" sz="1400" dirty="0" smtClean="0">
                          <a:latin typeface="Comic Sans MS" pitchFamily="66" charset="0"/>
                        </a:rPr>
                        <a:t>structure, so diamond is very hard.</a:t>
                      </a:r>
                    </a:p>
                  </a:txBody>
                  <a:tcPr anchor="ctr"/>
                </a:tc>
                <a:tc>
                  <a:txBody>
                    <a:bodyPr/>
                    <a:lstStyle/>
                    <a:p>
                      <a:r>
                        <a:rPr lang="en-GB" sz="1400" u="sng" dirty="0" smtClean="0">
                          <a:latin typeface="Comic Sans MS" pitchFamily="66" charset="0"/>
                        </a:rPr>
                        <a:t>Silicon dioxide (Si</a:t>
                      </a:r>
                      <a:r>
                        <a:rPr lang="en-GB" sz="1400" u="sng" baseline="0" dirty="0" smtClean="0">
                          <a:latin typeface="Comic Sans MS" pitchFamily="66" charset="0"/>
                        </a:rPr>
                        <a:t> + O)</a:t>
                      </a:r>
                    </a:p>
                    <a:p>
                      <a:r>
                        <a:rPr lang="en-GB" sz="1400" u="sng" baseline="0" dirty="0" smtClean="0">
                          <a:latin typeface="Comic Sans MS" pitchFamily="66" charset="0"/>
                        </a:rPr>
                        <a:t>Sand</a:t>
                      </a:r>
                      <a:endParaRPr lang="en-GB" sz="1400" u="sng" dirty="0" smtClean="0">
                        <a:latin typeface="Comic Sans MS" pitchFamily="66" charset="0"/>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pic>
        <p:nvPicPr>
          <p:cNvPr id="27" name="Picture 2"/>
          <p:cNvPicPr>
            <a:picLocks noGrp="1" noChangeAspect="1" noChangeArrowheads="1"/>
          </p:cNvPicPr>
          <p:nvPr>
            <p:ph idx="1"/>
          </p:nvPr>
        </p:nvPicPr>
        <p:blipFill>
          <a:blip r:embed="rId7" cstate="print">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1556792"/>
            <a:ext cx="1999099"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08317" y="4149080"/>
            <a:ext cx="1975651"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107504" y="6057582"/>
            <a:ext cx="4248472" cy="523220"/>
          </a:xfrm>
          <a:prstGeom prst="rect">
            <a:avLst/>
          </a:prstGeom>
          <a:noFill/>
          <a:ln w="12700">
            <a:solidFill>
              <a:schemeClr val="tx1"/>
            </a:solidFill>
          </a:ln>
        </p:spPr>
        <p:txBody>
          <a:bodyPr wrap="square">
            <a:spAutoFit/>
          </a:bodyPr>
          <a:lstStyle/>
          <a:p>
            <a:r>
              <a:rPr lang="en-GB" sz="1400" dirty="0" smtClean="0">
                <a:latin typeface="Comic Sans MS" pitchFamily="66" charset="0"/>
                <a:cs typeface="Arial" pitchFamily="34" charset="0"/>
              </a:rPr>
              <a:t>Giant covalent structures are also called </a:t>
            </a:r>
            <a:r>
              <a:rPr lang="en-GB" sz="1400" b="1" u="sng" dirty="0" smtClean="0">
                <a:latin typeface="Comic Sans MS" pitchFamily="66" charset="0"/>
                <a:cs typeface="Arial" pitchFamily="34" charset="0"/>
              </a:rPr>
              <a:t>macromolecules</a:t>
            </a:r>
            <a:r>
              <a:rPr lang="en-GB" sz="1400" dirty="0" smtClean="0">
                <a:latin typeface="Comic Sans MS" pitchFamily="66" charset="0"/>
                <a:cs typeface="Arial" pitchFamily="34" charset="0"/>
              </a:rPr>
              <a:t>.</a:t>
            </a:r>
            <a:endParaRPr lang="en-GB" sz="1400" b="1" u="sng" dirty="0">
              <a:latin typeface="Comic Sans MS" pitchFamily="66"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83132904"/>
              </p:ext>
            </p:extLst>
          </p:nvPr>
        </p:nvGraphicFramePr>
        <p:xfrm>
          <a:off x="4786350" y="1196752"/>
          <a:ext cx="4248472" cy="4721006"/>
        </p:xfrm>
        <a:graphic>
          <a:graphicData uri="http://schemas.openxmlformats.org/drawingml/2006/table">
            <a:tbl>
              <a:tblPr firstRow="1" bandRow="1">
                <a:tableStyleId>{5940675A-B579-460E-94D1-54222C63F5DA}</a:tableStyleId>
              </a:tblPr>
              <a:tblGrid>
                <a:gridCol w="2124236"/>
                <a:gridCol w="2124236"/>
              </a:tblGrid>
              <a:tr h="2360503">
                <a:tc>
                  <a:txBody>
                    <a:bodyPr/>
                    <a:lstStyle/>
                    <a:p>
                      <a:r>
                        <a:rPr lang="en-GB" sz="1400" u="sng" dirty="0" smtClean="0">
                          <a:latin typeface="Comic Sans MS" pitchFamily="66" charset="0"/>
                        </a:rPr>
                        <a:t>Fullerenes (carbon only)</a:t>
                      </a:r>
                      <a:endParaRPr lang="en-GB" sz="1400" u="sng" dirty="0">
                        <a:latin typeface="Comic Sans MS" pitchFamily="66"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itchFamily="66" charset="0"/>
                        </a:rPr>
                        <a:t>Carbon can also form fullerenes with different numbers of carbon atoms.</a:t>
                      </a:r>
                      <a:r>
                        <a:rPr lang="en-GB" sz="1400" baseline="0" dirty="0" smtClean="0">
                          <a:latin typeface="Comic Sans MS" pitchFamily="66" charset="0"/>
                        </a:rPr>
                        <a:t> </a:t>
                      </a:r>
                      <a:r>
                        <a:rPr lang="en-GB" sz="1400" dirty="0" smtClean="0">
                          <a:latin typeface="Comic Sans MS" pitchFamily="66" charset="0"/>
                        </a:rPr>
                        <a:t>They are used for drug delivery into the body, lubricants, catalysts, and</a:t>
                      </a:r>
                      <a:r>
                        <a:rPr lang="en-GB" sz="1400" baseline="0" dirty="0" smtClean="0">
                          <a:latin typeface="Comic Sans MS" pitchFamily="66" charset="0"/>
                        </a:rPr>
                        <a:t> in </a:t>
                      </a:r>
                      <a:r>
                        <a:rPr lang="en-GB" sz="1400" dirty="0" smtClean="0">
                          <a:latin typeface="Comic Sans MS" pitchFamily="66" charset="0"/>
                        </a:rPr>
                        <a:t>nanotubes for reinforcing materials, </a:t>
                      </a:r>
                      <a:r>
                        <a:rPr lang="en-GB" sz="1400" dirty="0" err="1" smtClean="0">
                          <a:latin typeface="Comic Sans MS" pitchFamily="66" charset="0"/>
                        </a:rPr>
                        <a:t>eg</a:t>
                      </a:r>
                      <a:r>
                        <a:rPr lang="en-GB" sz="1400" baseline="0" dirty="0" smtClean="0">
                          <a:latin typeface="Comic Sans MS" pitchFamily="66" charset="0"/>
                        </a:rPr>
                        <a:t> </a:t>
                      </a:r>
                      <a:r>
                        <a:rPr lang="en-GB" sz="1400" dirty="0" smtClean="0">
                          <a:latin typeface="Comic Sans MS" pitchFamily="66" charset="0"/>
                        </a:rPr>
                        <a:t>tennis rackets.</a:t>
                      </a:r>
                    </a:p>
                  </a:txBody>
                  <a:tcPr anchor="ctr"/>
                </a:tc>
              </a:tr>
              <a:tr h="23605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omic Sans MS" pitchFamily="66" charset="0"/>
                        </a:rPr>
                        <a:t>In graphite, each carbon atom bonds to </a:t>
                      </a:r>
                      <a:r>
                        <a:rPr lang="en-GB" sz="1400" b="1" u="sng" dirty="0" smtClean="0">
                          <a:latin typeface="Comic Sans MS" pitchFamily="66" charset="0"/>
                        </a:rPr>
                        <a:t>three</a:t>
                      </a:r>
                      <a:r>
                        <a:rPr lang="en-GB" sz="1400" dirty="0" smtClean="0">
                          <a:latin typeface="Comic Sans MS" pitchFamily="66" charset="0"/>
                        </a:rPr>
                        <a:t> others, forming layers. The layers are free to slide over each other because there are no covalent bonds between the layers and so graphite is soft and slippery.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u="sng" dirty="0" smtClean="0">
                          <a:latin typeface="Comic Sans MS" pitchFamily="66" charset="0"/>
                        </a:rPr>
                        <a:t>Graphite (carbon only)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pic>
        <p:nvPicPr>
          <p:cNvPr id="44" name="Picture 6" descr="S691813_aw_058"/>
          <p:cNvPicPr>
            <a:picLocks noChangeAspect="1" noChangeArrowheads="1"/>
          </p:cNvPicPr>
          <p:nvPr/>
        </p:nvPicPr>
        <p:blipFill>
          <a:blip r:embed="rId11" cstate="print">
            <a:extLst>
              <a:ext uri="{BEBA8EAE-BF5A-486C-A8C5-ECC9F3942E4B}">
                <a14:imgProps xmlns:a14="http://schemas.microsoft.com/office/drawing/2010/main">
                  <a14:imgLayer r:embed="rId12">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20272" y="3844452"/>
            <a:ext cx="1945793" cy="20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4788024" y="6057582"/>
            <a:ext cx="4248472" cy="738664"/>
          </a:xfrm>
          <a:prstGeom prst="rect">
            <a:avLst/>
          </a:prstGeom>
          <a:noFill/>
          <a:ln w="12700">
            <a:solidFill>
              <a:schemeClr val="tx1"/>
            </a:solidFill>
          </a:ln>
        </p:spPr>
        <p:txBody>
          <a:bodyPr wrap="square">
            <a:spAutoFit/>
          </a:bodyPr>
          <a:lstStyle/>
          <a:p>
            <a:r>
              <a:rPr lang="en-GB" sz="1400" dirty="0">
                <a:latin typeface="Comic Sans MS" pitchFamily="66" charset="0"/>
                <a:cs typeface="Arial" pitchFamily="34" charset="0"/>
              </a:rPr>
              <a:t>In graphite, one electron from each carbon atom</a:t>
            </a:r>
          </a:p>
          <a:p>
            <a:r>
              <a:rPr lang="en-GB" sz="1400" dirty="0">
                <a:latin typeface="Comic Sans MS" pitchFamily="66" charset="0"/>
                <a:cs typeface="Arial" pitchFamily="34" charset="0"/>
              </a:rPr>
              <a:t>is delocalised. These delocalised electrons</a:t>
            </a:r>
          </a:p>
          <a:p>
            <a:r>
              <a:rPr lang="en-GB" sz="1400" dirty="0">
                <a:latin typeface="Comic Sans MS" pitchFamily="66" charset="0"/>
                <a:cs typeface="Arial" pitchFamily="34" charset="0"/>
              </a:rPr>
              <a:t>allow graphite to conduct heat and electricity.</a:t>
            </a:r>
          </a:p>
        </p:txBody>
      </p:sp>
    </p:spTree>
    <p:extLst>
      <p:ext uri="{BB962C8B-B14F-4D97-AF65-F5344CB8AC3E}">
        <p14:creationId xmlns:p14="http://schemas.microsoft.com/office/powerpoint/2010/main" val="839190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61774"/>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10 Questions</a:t>
            </a:r>
            <a:endParaRPr lang="en-GB" sz="5000" b="1" u="sng" dirty="0">
              <a:latin typeface="Segoe Print" pitchFamily="2" charset="0"/>
            </a:endParaRPr>
          </a:p>
        </p:txBody>
      </p:sp>
      <p:sp>
        <p:nvSpPr>
          <p:cNvPr id="41" name="Rectangle 4"/>
          <p:cNvSpPr>
            <a:spLocks noChangeArrowheads="1"/>
          </p:cNvSpPr>
          <p:nvPr/>
        </p:nvSpPr>
        <p:spPr bwMode="auto">
          <a:xfrm>
            <a:off x="0" y="6345238"/>
            <a:ext cx="9144000" cy="51276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2" name="Text Box 5"/>
          <p:cNvSpPr txBox="1">
            <a:spLocks noChangeArrowheads="1"/>
          </p:cNvSpPr>
          <p:nvPr/>
        </p:nvSpPr>
        <p:spPr bwMode="auto">
          <a:xfrm>
            <a:off x="0" y="6370786"/>
            <a:ext cx="9144000" cy="461665"/>
          </a:xfrm>
          <a:prstGeom prst="rect">
            <a:avLst/>
          </a:prstGeom>
          <a:noFill/>
          <a:ln w="9525">
            <a:noFill/>
            <a:miter lim="800000"/>
            <a:headEnd/>
            <a:tailEnd/>
          </a:ln>
        </p:spPr>
        <p:txBody>
          <a:bodyPr>
            <a:spAutoFit/>
          </a:bodyPr>
          <a:lstStyle/>
          <a:p>
            <a:pPr algn="ctr"/>
            <a:r>
              <a:rPr lang="en-GB" sz="2400" b="1" dirty="0">
                <a:solidFill>
                  <a:schemeClr val="bg1"/>
                </a:solidFill>
                <a:latin typeface="Segoe Print" pitchFamily="2" charset="0"/>
              </a:rPr>
              <a:t>Covalent bonding - Giant</a:t>
            </a:r>
          </a:p>
        </p:txBody>
      </p:sp>
      <p:sp>
        <p:nvSpPr>
          <p:cNvPr id="43" name="Content Placeholder 2"/>
          <p:cNvSpPr>
            <a:spLocks noGrp="1"/>
          </p:cNvSpPr>
          <p:nvPr>
            <p:ph idx="1"/>
          </p:nvPr>
        </p:nvSpPr>
        <p:spPr>
          <a:xfrm>
            <a:off x="286206" y="1212777"/>
            <a:ext cx="8820472" cy="5239781"/>
          </a:xfrm>
        </p:spPr>
        <p:txBody>
          <a:bodyPr>
            <a:normAutofit lnSpcReduction="10000"/>
          </a:bodyPr>
          <a:lstStyle/>
          <a:p>
            <a:pPr marL="514350" indent="-514350">
              <a:buFont typeface="+mj-lt"/>
              <a:buAutoNum type="arabicPeriod"/>
            </a:pPr>
            <a:r>
              <a:rPr lang="en-GB" sz="2400" dirty="0" smtClean="0">
                <a:latin typeface="Comic Sans MS" pitchFamily="66" charset="0"/>
              </a:rPr>
              <a:t>How many bonds do carbon atoms form in diamond?</a:t>
            </a:r>
          </a:p>
          <a:p>
            <a:pPr marL="514350" indent="-514350">
              <a:buFont typeface="+mj-lt"/>
              <a:buAutoNum type="arabicPeriod"/>
            </a:pPr>
            <a:r>
              <a:rPr lang="en-GB" sz="2400" dirty="0" smtClean="0">
                <a:latin typeface="Comic Sans MS" pitchFamily="66" charset="0"/>
              </a:rPr>
              <a:t>How many bonds do carbon atoms form in graphite?</a:t>
            </a:r>
          </a:p>
          <a:p>
            <a:pPr marL="514350" indent="-514350">
              <a:buFont typeface="+mj-lt"/>
              <a:buAutoNum type="arabicPeriod"/>
            </a:pPr>
            <a:r>
              <a:rPr lang="en-GB" sz="2400" dirty="0" smtClean="0">
                <a:latin typeface="Comic Sans MS" pitchFamily="66" charset="0"/>
              </a:rPr>
              <a:t>Why is graphite soft and slippery?</a:t>
            </a:r>
          </a:p>
          <a:p>
            <a:pPr marL="514350" indent="-514350">
              <a:buFont typeface="+mj-lt"/>
              <a:buAutoNum type="arabicPeriod"/>
            </a:pPr>
            <a:r>
              <a:rPr lang="en-GB" sz="2400" dirty="0" smtClean="0">
                <a:latin typeface="Comic Sans MS" pitchFamily="66" charset="0"/>
              </a:rPr>
              <a:t>Why can graphite conduct electricity?</a:t>
            </a:r>
          </a:p>
          <a:p>
            <a:pPr marL="514350" indent="-514350">
              <a:buFont typeface="+mj-lt"/>
              <a:buAutoNum type="arabicPeriod"/>
            </a:pPr>
            <a:r>
              <a:rPr lang="en-GB" sz="2400" dirty="0" smtClean="0">
                <a:latin typeface="Comic Sans MS" pitchFamily="66" charset="0"/>
              </a:rPr>
              <a:t>What can diamond not conduct electricity?</a:t>
            </a:r>
          </a:p>
          <a:p>
            <a:pPr marL="514350" indent="-514350">
              <a:buFont typeface="+mj-lt"/>
              <a:buAutoNum type="arabicPeriod"/>
            </a:pPr>
            <a:r>
              <a:rPr lang="en-GB" sz="2400" dirty="0" smtClean="0">
                <a:latin typeface="Comic Sans MS" pitchFamily="66" charset="0"/>
              </a:rPr>
              <a:t>What is the chemical name for sand?</a:t>
            </a:r>
          </a:p>
          <a:p>
            <a:pPr marL="514350" indent="-514350">
              <a:buFont typeface="+mj-lt"/>
              <a:buAutoNum type="arabicPeriod"/>
            </a:pPr>
            <a:r>
              <a:rPr lang="en-GB" sz="2400" dirty="0">
                <a:latin typeface="Comic Sans MS" pitchFamily="66" charset="0"/>
              </a:rPr>
              <a:t>Giant covalent structures are also called </a:t>
            </a:r>
            <a:r>
              <a:rPr lang="en-GB" sz="2400" dirty="0" smtClean="0">
                <a:latin typeface="Comic Sans MS" pitchFamily="66" charset="0"/>
              </a:rPr>
              <a:t>__________?</a:t>
            </a:r>
          </a:p>
          <a:p>
            <a:pPr marL="514350" indent="-514350">
              <a:buFont typeface="+mj-lt"/>
              <a:buAutoNum type="arabicPeriod"/>
            </a:pPr>
            <a:r>
              <a:rPr lang="en-GB" sz="2400" dirty="0" smtClean="0">
                <a:latin typeface="Comic Sans MS" pitchFamily="66" charset="0"/>
              </a:rPr>
              <a:t>Do giant covalent structures have high or low melting points?</a:t>
            </a:r>
          </a:p>
          <a:p>
            <a:pPr marL="514350" indent="-514350">
              <a:buFont typeface="+mj-lt"/>
              <a:buAutoNum type="arabicPeriod"/>
            </a:pPr>
            <a:r>
              <a:rPr lang="en-GB" sz="2400" dirty="0" smtClean="0">
                <a:latin typeface="Comic Sans MS" pitchFamily="66" charset="0"/>
              </a:rPr>
              <a:t>Explain your answer to question 8.</a:t>
            </a:r>
          </a:p>
          <a:p>
            <a:pPr marL="514350" indent="-514350">
              <a:buFont typeface="+mj-lt"/>
              <a:buAutoNum type="arabicPeriod"/>
            </a:pPr>
            <a:endParaRPr lang="en-GB" sz="2400" dirty="0" smtClean="0">
              <a:latin typeface="Comic Sans MS" pitchFamily="66" charset="0"/>
            </a:endParaRPr>
          </a:p>
          <a:p>
            <a:pPr marL="0" indent="0">
              <a:buNone/>
            </a:pPr>
            <a:r>
              <a:rPr lang="en-GB" sz="2400" u="sng" dirty="0" smtClean="0">
                <a:latin typeface="Segoe Print" panose="02000600000000000000" pitchFamily="2" charset="0"/>
              </a:rPr>
              <a:t>HT only</a:t>
            </a:r>
          </a:p>
          <a:p>
            <a:pPr marL="514350" indent="-514350">
              <a:buFont typeface="+mj-lt"/>
              <a:buAutoNum type="arabicPeriod" startAt="10"/>
            </a:pPr>
            <a:r>
              <a:rPr lang="en-GB" sz="2400" dirty="0" smtClean="0">
                <a:latin typeface="Comic Sans MS" pitchFamily="66" charset="0"/>
              </a:rPr>
              <a:t>Give a use for fullerenes.</a:t>
            </a:r>
            <a:endParaRPr lang="en-GB" sz="2400" dirty="0">
              <a:latin typeface="Comic Sans MS" pitchFamily="66" charset="0"/>
            </a:endParaRPr>
          </a:p>
        </p:txBody>
      </p:sp>
    </p:spTree>
    <p:extLst>
      <p:ext uri="{BB962C8B-B14F-4D97-AF65-F5344CB8AC3E}">
        <p14:creationId xmlns:p14="http://schemas.microsoft.com/office/powerpoint/2010/main" val="4281062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16016" y="3452456"/>
            <a:ext cx="4248473" cy="177674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 5"/>
          <p:cNvGrpSpPr>
            <a:grpSpLocks/>
          </p:cNvGrpSpPr>
          <p:nvPr/>
        </p:nvGrpSpPr>
        <p:grpSpPr bwMode="auto">
          <a:xfrm>
            <a:off x="0" y="0"/>
            <a:ext cx="9144000" cy="836613"/>
            <a:chOff x="0" y="2204864"/>
            <a:chExt cx="9144000" cy="836712"/>
          </a:xfrm>
        </p:grpSpPr>
        <p:pic>
          <p:nvPicPr>
            <p:cNvPr id="18" name="Picture 2" descr="swirl"/>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0" y="2204864"/>
              <a:ext cx="9144000" cy="836613"/>
            </a:xfrm>
            <a:prstGeom prst="rect">
              <a:avLst/>
            </a:prstGeom>
            <a:noFill/>
            <a:ln w="9525">
              <a:noFill/>
              <a:miter lim="800000"/>
              <a:headEnd/>
              <a:tailEnd/>
            </a:ln>
          </p:spPr>
        </p:pic>
        <p:sp>
          <p:nvSpPr>
            <p:cNvPr id="19" name="Rectangle 18"/>
            <p:cNvSpPr/>
            <p:nvPr/>
          </p:nvSpPr>
          <p:spPr>
            <a:xfrm rot="10800000">
              <a:off x="0" y="2754204"/>
              <a:ext cx="9144000" cy="287372"/>
            </a:xfrm>
            <a:prstGeom prst="rect">
              <a:avLst/>
            </a:prstGeom>
            <a:gradFill flip="none" rotWithShape="1">
              <a:gsLst>
                <a:gs pos="0">
                  <a:schemeClr val="bg1"/>
                </a:gs>
                <a:gs pos="100000">
                  <a:schemeClr val="bg1">
                    <a:alpha val="0"/>
                  </a:schemeClr>
                </a:gs>
                <a:gs pos="100000">
                  <a:srgbClr val="66301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TextBox 4"/>
          <p:cNvSpPr txBox="1">
            <a:spLocks noChangeArrowheads="1"/>
          </p:cNvSpPr>
          <p:nvPr/>
        </p:nvSpPr>
        <p:spPr bwMode="auto">
          <a:xfrm>
            <a:off x="0" y="500063"/>
            <a:ext cx="9144000" cy="854075"/>
          </a:xfrm>
          <a:prstGeom prst="rect">
            <a:avLst/>
          </a:prstGeom>
          <a:noFill/>
          <a:ln w="9525">
            <a:noFill/>
            <a:miter lim="800000"/>
            <a:headEnd/>
            <a:tailEnd/>
          </a:ln>
        </p:spPr>
        <p:txBody>
          <a:bodyPr>
            <a:spAutoFit/>
          </a:bodyPr>
          <a:lstStyle/>
          <a:p>
            <a:pPr algn="ctr"/>
            <a:r>
              <a:rPr lang="en-GB" sz="5000" b="1" u="sng" dirty="0" smtClean="0">
                <a:latin typeface="Segoe Print" pitchFamily="2" charset="0"/>
              </a:rPr>
              <a:t>Metallic bonding</a:t>
            </a:r>
            <a:endParaRPr lang="en-GB" sz="5000" b="1" u="sng" dirty="0">
              <a:latin typeface="Segoe Print" pitchFamily="2" charset="0"/>
            </a:endParaRPr>
          </a:p>
        </p:txBody>
      </p:sp>
      <p:sp>
        <p:nvSpPr>
          <p:cNvPr id="24" name="Rectangle 23"/>
          <p:cNvSpPr/>
          <p:nvPr/>
        </p:nvSpPr>
        <p:spPr>
          <a:xfrm>
            <a:off x="4716016" y="1268760"/>
            <a:ext cx="4248472" cy="2031325"/>
          </a:xfrm>
          <a:prstGeom prst="rect">
            <a:avLst/>
          </a:prstGeom>
          <a:noFill/>
          <a:ln w="12700">
            <a:solidFill>
              <a:schemeClr val="tx1"/>
            </a:solidFill>
          </a:ln>
        </p:spPr>
        <p:txBody>
          <a:bodyPr wrap="square">
            <a:spAutoFit/>
          </a:bodyPr>
          <a:lstStyle/>
          <a:p>
            <a:r>
              <a:rPr lang="en-GB" sz="1400" u="sng" dirty="0" smtClean="0">
                <a:latin typeface="Comic Sans MS" pitchFamily="66" charset="0"/>
                <a:cs typeface="Arial" pitchFamily="34" charset="0"/>
              </a:rPr>
              <a:t>Alloys</a:t>
            </a:r>
          </a:p>
          <a:p>
            <a:pPr marL="285750" indent="-285750">
              <a:buFont typeface="Arial" pitchFamily="34" charset="0"/>
              <a:buChar char="•"/>
            </a:pPr>
            <a:r>
              <a:rPr lang="en-GB" sz="1400" dirty="0" smtClean="0">
                <a:latin typeface="Comic Sans MS" pitchFamily="66" charset="0"/>
                <a:cs typeface="Arial" pitchFamily="34" charset="0"/>
              </a:rPr>
              <a:t>Alloys </a:t>
            </a:r>
            <a:r>
              <a:rPr lang="en-GB" sz="1400" dirty="0">
                <a:latin typeface="Comic Sans MS" pitchFamily="66" charset="0"/>
                <a:cs typeface="Arial" pitchFamily="34" charset="0"/>
              </a:rPr>
              <a:t>are usually made from two or more different metals. The different sized atoms of the metals distort the layers in the structure, making it more difficult for them to slide over each other and so make alloys harder than pure metals</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a:p>
            <a:pPr marL="285750" indent="-285750">
              <a:buFont typeface="Arial" pitchFamily="34" charset="0"/>
              <a:buChar char="•"/>
            </a:pPr>
            <a:r>
              <a:rPr lang="en-GB" sz="1400" dirty="0">
                <a:latin typeface="Comic Sans MS" pitchFamily="66" charset="0"/>
                <a:cs typeface="Arial" pitchFamily="34" charset="0"/>
              </a:rPr>
              <a:t>Conduction depends on the ability of electrons to move </a:t>
            </a:r>
            <a:r>
              <a:rPr lang="en-GB" sz="1400" dirty="0" smtClean="0">
                <a:latin typeface="Comic Sans MS" pitchFamily="66" charset="0"/>
                <a:cs typeface="Arial" pitchFamily="34" charset="0"/>
              </a:rPr>
              <a:t>throughout the </a:t>
            </a:r>
            <a:r>
              <a:rPr lang="en-GB" sz="1400" dirty="0">
                <a:latin typeface="Comic Sans MS" pitchFamily="66" charset="0"/>
                <a:cs typeface="Arial" pitchFamily="34" charset="0"/>
              </a:rPr>
              <a:t>metal</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p:txBody>
      </p:sp>
      <p:sp>
        <p:nvSpPr>
          <p:cNvPr id="27" name="Rectangle 26"/>
          <p:cNvSpPr/>
          <p:nvPr/>
        </p:nvSpPr>
        <p:spPr>
          <a:xfrm>
            <a:off x="133513" y="3212976"/>
            <a:ext cx="4211960" cy="3539430"/>
          </a:xfrm>
          <a:prstGeom prst="rect">
            <a:avLst/>
          </a:prstGeom>
          <a:noFill/>
          <a:ln w="12700">
            <a:solidFill>
              <a:schemeClr val="tx1"/>
            </a:solidFill>
          </a:ln>
        </p:spPr>
        <p:txBody>
          <a:bodyPr wrap="square">
            <a:spAutoFit/>
          </a:bodyPr>
          <a:lstStyle/>
          <a:p>
            <a:r>
              <a:rPr lang="en-GB" sz="1400" u="sng" dirty="0" smtClean="0">
                <a:latin typeface="Comic Sans MS" pitchFamily="66" charset="0"/>
                <a:cs typeface="Arial" pitchFamily="34" charset="0"/>
              </a:rPr>
              <a:t>Metals</a:t>
            </a:r>
          </a:p>
          <a:p>
            <a:pPr marL="285750" indent="-285750">
              <a:buFont typeface="Arial" pitchFamily="34" charset="0"/>
              <a:buChar char="•"/>
            </a:pPr>
            <a:r>
              <a:rPr lang="en-GB" sz="1400" dirty="0" smtClean="0">
                <a:latin typeface="Comic Sans MS" pitchFamily="66" charset="0"/>
                <a:cs typeface="Arial" pitchFamily="34" charset="0"/>
              </a:rPr>
              <a:t>Metals </a:t>
            </a:r>
            <a:r>
              <a:rPr lang="en-GB" sz="1400" dirty="0">
                <a:latin typeface="Comic Sans MS" pitchFamily="66" charset="0"/>
                <a:cs typeface="Arial" pitchFamily="34" charset="0"/>
              </a:rPr>
              <a:t>consist of giant structures of atoms </a:t>
            </a:r>
            <a:r>
              <a:rPr lang="en-GB" sz="1400" dirty="0" smtClean="0">
                <a:latin typeface="Comic Sans MS" pitchFamily="66" charset="0"/>
                <a:cs typeface="Arial" pitchFamily="34" charset="0"/>
              </a:rPr>
              <a:t>arranged in </a:t>
            </a:r>
            <a:r>
              <a:rPr lang="en-GB" sz="1400" dirty="0">
                <a:latin typeface="Comic Sans MS" pitchFamily="66" charset="0"/>
                <a:cs typeface="Arial" pitchFamily="34" charset="0"/>
              </a:rPr>
              <a:t>a </a:t>
            </a:r>
            <a:r>
              <a:rPr lang="en-GB" sz="1400" b="1" u="sng" dirty="0">
                <a:latin typeface="Comic Sans MS" pitchFamily="66" charset="0"/>
                <a:cs typeface="Arial" pitchFamily="34" charset="0"/>
              </a:rPr>
              <a:t>regular </a:t>
            </a:r>
            <a:r>
              <a:rPr lang="en-GB" sz="1400" b="1" u="sng" dirty="0" smtClean="0">
                <a:latin typeface="Comic Sans MS" pitchFamily="66" charset="0"/>
                <a:cs typeface="Arial" pitchFamily="34" charset="0"/>
              </a:rPr>
              <a:t>pattern</a:t>
            </a:r>
            <a:r>
              <a:rPr lang="en-GB" sz="1400" dirty="0" smtClean="0">
                <a:latin typeface="Comic Sans MS" pitchFamily="66" charset="0"/>
                <a:cs typeface="Arial" pitchFamily="34" charset="0"/>
              </a:rPr>
              <a:t>.</a:t>
            </a:r>
            <a:r>
              <a:rPr lang="en-GB" sz="1400" dirty="0">
                <a:latin typeface="Comic Sans MS" pitchFamily="66" charset="0"/>
                <a:cs typeface="Arial" pitchFamily="34" charset="0"/>
              </a:rPr>
              <a:t> </a:t>
            </a:r>
            <a:endParaRPr lang="en-GB" sz="1400" dirty="0" smtClean="0">
              <a:latin typeface="Comic Sans MS" pitchFamily="66" charset="0"/>
              <a:cs typeface="Arial" pitchFamily="34" charset="0"/>
            </a:endParaRPr>
          </a:p>
          <a:p>
            <a:pPr marL="285750" indent="-285750">
              <a:buFont typeface="Arial" pitchFamily="34" charset="0"/>
              <a:buChar char="•"/>
            </a:pPr>
            <a:r>
              <a:rPr lang="en-GB" sz="1400" dirty="0" smtClean="0">
                <a:latin typeface="Comic Sans MS" pitchFamily="66" charset="0"/>
                <a:cs typeface="Arial" pitchFamily="34" charset="0"/>
              </a:rPr>
              <a:t>The </a:t>
            </a:r>
            <a:r>
              <a:rPr lang="en-GB" sz="1400" dirty="0">
                <a:latin typeface="Comic Sans MS" pitchFamily="66" charset="0"/>
                <a:cs typeface="Arial" pitchFamily="34" charset="0"/>
              </a:rPr>
              <a:t>electrons in the highest occupied </a:t>
            </a:r>
            <a:r>
              <a:rPr lang="en-GB" sz="1400" dirty="0" smtClean="0">
                <a:latin typeface="Comic Sans MS" pitchFamily="66" charset="0"/>
                <a:cs typeface="Arial" pitchFamily="34" charset="0"/>
              </a:rPr>
              <a:t>energy levels </a:t>
            </a:r>
            <a:r>
              <a:rPr lang="en-GB" sz="1400" dirty="0">
                <a:latin typeface="Comic Sans MS" pitchFamily="66" charset="0"/>
                <a:cs typeface="Arial" pitchFamily="34" charset="0"/>
              </a:rPr>
              <a:t>(outer shell) of metal atoms </a:t>
            </a:r>
            <a:r>
              <a:rPr lang="en-GB" sz="1400" dirty="0" smtClean="0">
                <a:latin typeface="Comic Sans MS" pitchFamily="66" charset="0"/>
                <a:cs typeface="Arial" pitchFamily="34" charset="0"/>
              </a:rPr>
              <a:t>are </a:t>
            </a:r>
            <a:r>
              <a:rPr lang="en-GB" sz="1400" b="1" u="sng" dirty="0" smtClean="0">
                <a:latin typeface="Comic Sans MS" pitchFamily="66" charset="0"/>
                <a:cs typeface="Arial" pitchFamily="34" charset="0"/>
              </a:rPr>
              <a:t>delocalised</a:t>
            </a:r>
            <a:r>
              <a:rPr lang="en-GB" sz="1400" dirty="0" smtClean="0">
                <a:latin typeface="Comic Sans MS" pitchFamily="66" charset="0"/>
                <a:cs typeface="Arial" pitchFamily="34" charset="0"/>
              </a:rPr>
              <a:t> </a:t>
            </a:r>
            <a:r>
              <a:rPr lang="en-GB" sz="1400" dirty="0">
                <a:latin typeface="Comic Sans MS" pitchFamily="66" charset="0"/>
                <a:cs typeface="Arial" pitchFamily="34" charset="0"/>
              </a:rPr>
              <a:t>and so free to move through </a:t>
            </a:r>
            <a:r>
              <a:rPr lang="en-GB" sz="1400" dirty="0" smtClean="0">
                <a:latin typeface="Comic Sans MS" pitchFamily="66" charset="0"/>
                <a:cs typeface="Arial" pitchFamily="34" charset="0"/>
              </a:rPr>
              <a:t>the whole </a:t>
            </a:r>
            <a:r>
              <a:rPr lang="en-GB" sz="1400" dirty="0">
                <a:latin typeface="Comic Sans MS" pitchFamily="66" charset="0"/>
                <a:cs typeface="Arial" pitchFamily="34" charset="0"/>
              </a:rPr>
              <a:t>structure. </a:t>
            </a:r>
          </a:p>
          <a:p>
            <a:pPr marL="285750" indent="-285750">
              <a:buFont typeface="Arial" pitchFamily="34" charset="0"/>
              <a:buChar char="•"/>
            </a:pPr>
            <a:r>
              <a:rPr lang="en-GB" sz="1400" dirty="0" smtClean="0">
                <a:latin typeface="Comic Sans MS" pitchFamily="66" charset="0"/>
                <a:cs typeface="Arial" pitchFamily="34" charset="0"/>
              </a:rPr>
              <a:t>a structure of </a:t>
            </a:r>
            <a:r>
              <a:rPr lang="en-GB" sz="1400" dirty="0">
                <a:latin typeface="Comic Sans MS" pitchFamily="66" charset="0"/>
                <a:cs typeface="Arial" pitchFamily="34" charset="0"/>
              </a:rPr>
              <a:t>positive ions with electrons between the </a:t>
            </a:r>
            <a:r>
              <a:rPr lang="en-GB" sz="1400" dirty="0" smtClean="0">
                <a:latin typeface="Comic Sans MS" pitchFamily="66" charset="0"/>
                <a:cs typeface="Arial" pitchFamily="34" charset="0"/>
              </a:rPr>
              <a:t>ions holding </a:t>
            </a:r>
            <a:r>
              <a:rPr lang="en-GB" sz="1400" dirty="0">
                <a:latin typeface="Comic Sans MS" pitchFamily="66" charset="0"/>
                <a:cs typeface="Arial" pitchFamily="34" charset="0"/>
              </a:rPr>
              <a:t>them together by strong </a:t>
            </a:r>
            <a:r>
              <a:rPr lang="en-GB" sz="1400" b="1" u="sng" dirty="0" smtClean="0">
                <a:latin typeface="Comic Sans MS" pitchFamily="66" charset="0"/>
                <a:cs typeface="Arial" pitchFamily="34" charset="0"/>
              </a:rPr>
              <a:t>electrostatic attractions</a:t>
            </a:r>
            <a:r>
              <a:rPr lang="en-GB" sz="1400" dirty="0" smtClean="0">
                <a:latin typeface="Comic Sans MS" pitchFamily="66" charset="0"/>
                <a:cs typeface="Arial" pitchFamily="34" charset="0"/>
              </a:rPr>
              <a:t>.</a:t>
            </a:r>
          </a:p>
          <a:p>
            <a:pPr marL="285750" indent="-285750">
              <a:buFont typeface="Arial" pitchFamily="34" charset="0"/>
              <a:buChar char="•"/>
            </a:pPr>
            <a:r>
              <a:rPr lang="en-GB" sz="1400" dirty="0">
                <a:latin typeface="Comic Sans MS" pitchFamily="66" charset="0"/>
                <a:cs typeface="Arial" pitchFamily="34" charset="0"/>
              </a:rPr>
              <a:t>Metals conduct heat and </a:t>
            </a:r>
            <a:r>
              <a:rPr lang="en-GB" sz="1400" dirty="0" smtClean="0">
                <a:latin typeface="Comic Sans MS" pitchFamily="66" charset="0"/>
                <a:cs typeface="Arial" pitchFamily="34" charset="0"/>
              </a:rPr>
              <a:t>electricity because </a:t>
            </a:r>
            <a:r>
              <a:rPr lang="en-GB" sz="1400" dirty="0">
                <a:latin typeface="Comic Sans MS" pitchFamily="66" charset="0"/>
                <a:cs typeface="Arial" pitchFamily="34" charset="0"/>
              </a:rPr>
              <a:t>of the delocalised electrons in their </a:t>
            </a:r>
            <a:r>
              <a:rPr lang="en-GB" sz="1400" dirty="0" smtClean="0">
                <a:latin typeface="Comic Sans MS" pitchFamily="66" charset="0"/>
                <a:cs typeface="Arial" pitchFamily="34" charset="0"/>
              </a:rPr>
              <a:t>structures.</a:t>
            </a:r>
            <a:endParaRPr lang="en-GB" sz="1400" dirty="0">
              <a:latin typeface="Comic Sans MS" pitchFamily="66" charset="0"/>
              <a:cs typeface="Arial" pitchFamily="34" charset="0"/>
            </a:endParaRPr>
          </a:p>
          <a:p>
            <a:pPr marL="285750" indent="-285750">
              <a:buFont typeface="Arial" pitchFamily="34" charset="0"/>
              <a:buChar char="•"/>
            </a:pPr>
            <a:r>
              <a:rPr lang="en-GB" sz="1400" dirty="0">
                <a:latin typeface="Comic Sans MS" pitchFamily="66" charset="0"/>
                <a:cs typeface="Arial" pitchFamily="34" charset="0"/>
              </a:rPr>
              <a:t>The layers of atoms in metals are able to slide over each other and so metals can be bent and shaped</a:t>
            </a:r>
            <a:r>
              <a:rPr lang="en-GB" sz="1400" dirty="0" smtClean="0">
                <a:latin typeface="Comic Sans MS" pitchFamily="66" charset="0"/>
                <a:cs typeface="Arial" pitchFamily="34" charset="0"/>
              </a:rPr>
              <a:t>.</a:t>
            </a:r>
            <a:endParaRPr lang="en-GB" sz="1400" dirty="0">
              <a:latin typeface="Comic Sans MS" pitchFamily="66" charset="0"/>
              <a:cs typeface="Arial" pitchFamily="34" charset="0"/>
            </a:endParaRPr>
          </a:p>
        </p:txBody>
      </p:sp>
      <p:pic>
        <p:nvPicPr>
          <p:cNvPr id="3076" name="Picture 4"/>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33514" y="1268760"/>
            <a:ext cx="4211960" cy="185982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71646" y="2820810"/>
            <a:ext cx="3935693" cy="307777"/>
          </a:xfrm>
          <a:prstGeom prst="rect">
            <a:avLst/>
          </a:prstGeom>
          <a:noFill/>
        </p:spPr>
        <p:txBody>
          <a:bodyPr wrap="none" rtlCol="0">
            <a:spAutoFit/>
          </a:bodyPr>
          <a:lstStyle/>
          <a:p>
            <a:r>
              <a:rPr lang="en-GB" sz="1400" dirty="0" smtClean="0">
                <a:latin typeface="Comic Sans MS" pitchFamily="66" charset="0"/>
              </a:rPr>
              <a:t>Positive ions in a sea of delocalised electrons</a:t>
            </a:r>
            <a:endParaRPr lang="en-GB" sz="1400" dirty="0">
              <a:latin typeface="Comic Sans MS" pitchFamily="66" charset="0"/>
            </a:endParaRPr>
          </a:p>
        </p:txBody>
      </p:sp>
      <p:pic>
        <p:nvPicPr>
          <p:cNvPr id="3083" name="Picture 11"/>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16014" y="5590909"/>
            <a:ext cx="2045596" cy="93799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6840252" y="5367411"/>
            <a:ext cx="2124235" cy="1384995"/>
          </a:xfrm>
          <a:prstGeom prst="rect">
            <a:avLst/>
          </a:prstGeom>
          <a:ln w="12700">
            <a:solidFill>
              <a:schemeClr val="tx1"/>
            </a:solidFill>
          </a:ln>
        </p:spPr>
        <p:txBody>
          <a:bodyPr wrap="square">
            <a:spAutoFit/>
          </a:bodyPr>
          <a:lstStyle/>
          <a:p>
            <a:r>
              <a:rPr lang="en-GB" sz="1400" u="sng" dirty="0" smtClean="0">
                <a:latin typeface="Comic Sans MS" pitchFamily="66" charset="0"/>
                <a:cs typeface="Arial" pitchFamily="34" charset="0"/>
              </a:rPr>
              <a:t>Shape memory</a:t>
            </a:r>
            <a:endParaRPr lang="en-GB" sz="1400" dirty="0">
              <a:latin typeface="Comic Sans MS" pitchFamily="66" charset="0"/>
              <a:cs typeface="Arial" pitchFamily="34" charset="0"/>
            </a:endParaRPr>
          </a:p>
          <a:p>
            <a:r>
              <a:rPr lang="en-GB" sz="1400" dirty="0" smtClean="0">
                <a:latin typeface="Comic Sans MS" pitchFamily="66" charset="0"/>
                <a:cs typeface="Arial" pitchFamily="34" charset="0"/>
              </a:rPr>
              <a:t>Alloys </a:t>
            </a:r>
            <a:r>
              <a:rPr lang="en-GB" sz="1400" dirty="0">
                <a:latin typeface="Comic Sans MS" pitchFamily="66" charset="0"/>
                <a:cs typeface="Arial" pitchFamily="34" charset="0"/>
              </a:rPr>
              <a:t>can return to their original shape after being deformed, </a:t>
            </a:r>
            <a:r>
              <a:rPr lang="en-GB" sz="1400" dirty="0" err="1">
                <a:latin typeface="Comic Sans MS" pitchFamily="66" charset="0"/>
                <a:cs typeface="Arial" pitchFamily="34" charset="0"/>
              </a:rPr>
              <a:t>eg</a:t>
            </a:r>
            <a:r>
              <a:rPr lang="en-GB" sz="1400" dirty="0">
                <a:latin typeface="Comic Sans MS" pitchFamily="66" charset="0"/>
                <a:cs typeface="Arial" pitchFamily="34" charset="0"/>
              </a:rPr>
              <a:t> </a:t>
            </a:r>
            <a:r>
              <a:rPr lang="en-GB" sz="1400" dirty="0" err="1">
                <a:latin typeface="Comic Sans MS" pitchFamily="66" charset="0"/>
                <a:cs typeface="Arial" pitchFamily="34" charset="0"/>
              </a:rPr>
              <a:t>Nitinol</a:t>
            </a:r>
            <a:r>
              <a:rPr lang="en-GB" sz="1400" dirty="0">
                <a:latin typeface="Comic Sans MS" pitchFamily="66" charset="0"/>
                <a:cs typeface="Arial" pitchFamily="34" charset="0"/>
              </a:rPr>
              <a:t> used in dental braces.</a:t>
            </a:r>
          </a:p>
        </p:txBody>
      </p:sp>
      <p:sp>
        <p:nvSpPr>
          <p:cNvPr id="4" name="Rectangle 3"/>
          <p:cNvSpPr/>
          <p:nvPr/>
        </p:nvSpPr>
        <p:spPr>
          <a:xfrm>
            <a:off x="4874854" y="6077113"/>
            <a:ext cx="647934" cy="307777"/>
          </a:xfrm>
          <a:prstGeom prst="rect">
            <a:avLst/>
          </a:prstGeom>
        </p:spPr>
        <p:txBody>
          <a:bodyPr wrap="none">
            <a:spAutoFit/>
          </a:bodyPr>
          <a:lstStyle/>
          <a:p>
            <a:r>
              <a:rPr lang="en-GB" sz="1400" dirty="0" smtClean="0">
                <a:latin typeface="Comic Sans MS" pitchFamily="66" charset="0"/>
                <a:cs typeface="Arial" pitchFamily="34" charset="0"/>
              </a:rPr>
              <a:t>force</a:t>
            </a:r>
            <a:endParaRPr lang="en-GB" sz="1400" dirty="0"/>
          </a:p>
        </p:txBody>
      </p:sp>
      <p:sp>
        <p:nvSpPr>
          <p:cNvPr id="38" name="Rectangle 37"/>
          <p:cNvSpPr/>
          <p:nvPr/>
        </p:nvSpPr>
        <p:spPr>
          <a:xfrm>
            <a:off x="5882828" y="6077112"/>
            <a:ext cx="562975" cy="307777"/>
          </a:xfrm>
          <a:prstGeom prst="rect">
            <a:avLst/>
          </a:prstGeom>
        </p:spPr>
        <p:txBody>
          <a:bodyPr wrap="none">
            <a:spAutoFit/>
          </a:bodyPr>
          <a:lstStyle/>
          <a:p>
            <a:r>
              <a:rPr lang="en-GB" sz="1400" dirty="0" smtClean="0">
                <a:latin typeface="Comic Sans MS" pitchFamily="66" charset="0"/>
                <a:cs typeface="Arial" pitchFamily="34" charset="0"/>
              </a:rPr>
              <a:t>heat</a:t>
            </a:r>
            <a:endParaRPr lang="en-GB" sz="1400" dirty="0"/>
          </a:p>
        </p:txBody>
      </p:sp>
      <p:sp>
        <p:nvSpPr>
          <p:cNvPr id="31" name="TextBox 30"/>
          <p:cNvSpPr txBox="1"/>
          <p:nvPr/>
        </p:nvSpPr>
        <p:spPr>
          <a:xfrm>
            <a:off x="4716014" y="4705980"/>
            <a:ext cx="4248473" cy="523220"/>
          </a:xfrm>
          <a:prstGeom prst="rect">
            <a:avLst/>
          </a:prstGeom>
          <a:noFill/>
        </p:spPr>
        <p:txBody>
          <a:bodyPr wrap="square" rtlCol="0">
            <a:spAutoFit/>
          </a:bodyPr>
          <a:lstStyle/>
          <a:p>
            <a:pPr algn="ctr"/>
            <a:r>
              <a:rPr lang="en-GB" sz="1400" dirty="0" smtClean="0">
                <a:latin typeface="Comic Sans MS" pitchFamily="66" charset="0"/>
              </a:rPr>
              <a:t>Different sized atoms do not form a regular pattern.</a:t>
            </a:r>
            <a:endParaRPr lang="en-GB" sz="1400" dirty="0">
              <a:latin typeface="Comic Sans MS" pitchFamily="66" charset="0"/>
            </a:endParaRPr>
          </a:p>
        </p:txBody>
      </p:sp>
    </p:spTree>
    <p:extLst>
      <p:ext uri="{BB962C8B-B14F-4D97-AF65-F5344CB8AC3E}">
        <p14:creationId xmlns:p14="http://schemas.microsoft.com/office/powerpoint/2010/main" val="2260382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7137</TotalTime>
  <Words>5664</Words>
  <Application>Microsoft Office PowerPoint</Application>
  <PresentationFormat>On-screen Show (4:3)</PresentationFormat>
  <Paragraphs>927</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Carmel RC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Ionic bonding</dc:title>
  <dc:creator>Bernadette Thomson</dc:creator>
  <cp:lastModifiedBy>Ruth Francis</cp:lastModifiedBy>
  <cp:revision>178</cp:revision>
  <cp:lastPrinted>2013-04-23T07:09:37Z</cp:lastPrinted>
  <dcterms:created xsi:type="dcterms:W3CDTF">2012-10-16T21:24:46Z</dcterms:created>
  <dcterms:modified xsi:type="dcterms:W3CDTF">2014-02-23T12:57:54Z</dcterms:modified>
</cp:coreProperties>
</file>